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2" d="100"/>
          <a:sy n="52" d="100"/>
        </p:scale>
        <p:origin x="-2190" y="-96"/>
      </p:cViewPr>
      <p:guideLst>
        <p:guide orient="horz" pos="288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68"/>
            <a:ext cx="5829300" cy="196003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959751E-5CD1-433E-ACED-6C168FA7EA04}" type="datetimeFigureOut">
              <a:rPr lang="ru-RU" smtClean="0"/>
              <a:t>02.12.2014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B088BB0-F6F5-414B-A299-BE733F694255}"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959751E-5CD1-433E-ACED-6C168FA7EA04}" type="datetimeFigureOut">
              <a:rPr lang="ru-RU" smtClean="0"/>
              <a:t>02.12.2014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B088BB0-F6F5-414B-A299-BE733F694255}"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3729037" y="488951"/>
            <a:ext cx="1157288" cy="104013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57175" y="488951"/>
            <a:ext cx="3357563" cy="104013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959751E-5CD1-433E-ACED-6C168FA7EA04}" type="datetimeFigureOut">
              <a:rPr lang="ru-RU" smtClean="0"/>
              <a:t>02.12.2014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B088BB0-F6F5-414B-A299-BE733F694255}"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959751E-5CD1-433E-ACED-6C168FA7EA04}" type="datetimeFigureOut">
              <a:rPr lang="ru-RU" smtClean="0"/>
              <a:t>02.12.2014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B088BB0-F6F5-414B-A299-BE733F694255}"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959751E-5CD1-433E-ACED-6C168FA7EA04}" type="datetimeFigureOut">
              <a:rPr lang="ru-RU" smtClean="0"/>
              <a:t>02.12.2014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B088BB0-F6F5-414B-A299-BE733F694255}"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959751E-5CD1-433E-ACED-6C168FA7EA04}" type="datetimeFigureOut">
              <a:rPr lang="ru-RU" smtClean="0"/>
              <a:t>02.12.2014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B088BB0-F6F5-414B-A299-BE733F694255}"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959751E-5CD1-433E-ACED-6C168FA7EA04}" type="datetimeFigureOut">
              <a:rPr lang="ru-RU" smtClean="0"/>
              <a:t>02.12.2014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B088BB0-F6F5-414B-A299-BE733F694255}"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959751E-5CD1-433E-ACED-6C168FA7EA04}" type="datetimeFigureOut">
              <a:rPr lang="ru-RU" smtClean="0"/>
              <a:t>02.12.2014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B088BB0-F6F5-414B-A299-BE733F694255}"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959751E-5CD1-433E-ACED-6C168FA7EA04}" type="datetimeFigureOut">
              <a:rPr lang="ru-RU" smtClean="0"/>
              <a:t>02.12.2014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B088BB0-F6F5-414B-A299-BE733F694255}"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4067"/>
            <a:ext cx="2256235" cy="154940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959751E-5CD1-433E-ACED-6C168FA7EA04}" type="datetimeFigureOut">
              <a:rPr lang="ru-RU" smtClean="0"/>
              <a:t>02.12.2014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B088BB0-F6F5-414B-A299-BE733F694255}"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0"/>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959751E-5CD1-433E-ACED-6C168FA7EA04}" type="datetimeFigureOut">
              <a:rPr lang="ru-RU" smtClean="0"/>
              <a:t>02.12.2014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B088BB0-F6F5-414B-A299-BE733F694255}"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4959751E-5CD1-433E-ACED-6C168FA7EA04}" type="datetimeFigureOut">
              <a:rPr lang="ru-RU" smtClean="0"/>
              <a:t>02.12.2014</a:t>
            </a:fld>
            <a:endParaRPr lang="ru-RU"/>
          </a:p>
        </p:txBody>
      </p:sp>
      <p:sp>
        <p:nvSpPr>
          <p:cNvPr id="5" name="Нижний колонтитул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FB088BB0-F6F5-414B-A299-BE733F694255}"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8.jpeg"/><Relationship Id="rId3" Type="http://schemas.openxmlformats.org/officeDocument/2006/relationships/image" Target="../media/image2.jpeg"/><Relationship Id="rId7" Type="http://schemas.openxmlformats.org/officeDocument/2006/relationships/hyperlink" Target="http://images.yandex.ru/yandsearch?img_url=http%3A%2F%2Fimg-fotki.yandex.ru%2Fget%2F4604%2Fnovprospekt.a%2F0_48844_15cc9ff9_L.jpg&amp;iorient=&amp;icolor=&amp;p=2&amp;site=&amp;text=%D0%BE%D1%81%D0%B5%D0%BD%D0%BD%D0%B8%D0%B9%20%D0%BB%D0%B8%D1%81%D1%82%20%D0%BA%D0%B0%D1%80%D1%82%D0%B8%D0%BD%D0%BA%D0%B8&amp;wp=&amp;pos=89&amp;isize=&amp;type=&amp;recent=&amp;rpt=simage&amp;itype=&amp;nojs=1" TargetMode="External"/><Relationship Id="rId12" Type="http://schemas.openxmlformats.org/officeDocument/2006/relationships/hyperlink" Target="http://images.yandex.ru/yandsearch?img_url=http%3A%2F%2Fwww.shareapic.net%2Fpreview7%2F023338129.png&amp;iorient=&amp;icolor=&amp;p=4&amp;site=&amp;text=%D0%BE%D1%81%D0%B5%D0%BD%D0%BD%D0%B8%D0%B9%20%D0%BB%D0%B8%D1%81%D1%82%20%D0%BA%D0%B0%D1%80%D1%82%D0%B8%D0%BD%D0%BA%D0%B8&amp;wp=&amp;pos=135&amp;isize=&amp;type=&amp;recent=&amp;rpt=simage&amp;itype=&amp;nojs=1" TargetMode="Externa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jpeg"/><Relationship Id="rId11" Type="http://schemas.openxmlformats.org/officeDocument/2006/relationships/image" Target="../media/image7.jpeg"/><Relationship Id="rId5" Type="http://schemas.openxmlformats.org/officeDocument/2006/relationships/image" Target="../media/image3.jpeg"/><Relationship Id="rId15" Type="http://schemas.openxmlformats.org/officeDocument/2006/relationships/image" Target="../media/image10.jpeg"/><Relationship Id="rId10" Type="http://schemas.openxmlformats.org/officeDocument/2006/relationships/hyperlink" Target="http://images.yandex.ru/yandsearch?img_url=http%3A%2F%2Fimg1.liveinternet.ru%2Fimages%2Fattach%2Fc%2F2%2F65%2F381%2F65381246_023212792.png&amp;iorient=&amp;icolor=&amp;p=4&amp;site=&amp;text=%D0%BE%D1%81%D0%B5%D0%BD%D0%BD%D0%B8%D0%B9%20%D0%BB%D0%B8%D1%81%D1%82%20%D0%BA%D0%B0%D1%80%D1%82%D0%B8%D0%BD%D0%BA%D0%B8&amp;wp=&amp;pos=130&amp;isize=&amp;type=&amp;recent=&amp;rpt=simage&amp;itype=&amp;nojs=1" TargetMode="External"/><Relationship Id="rId4" Type="http://schemas.openxmlformats.org/officeDocument/2006/relationships/hyperlink" Target="http://www.edu.cap.ru/Home/4590/mult41.jpg" TargetMode="External"/><Relationship Id="rId9" Type="http://schemas.openxmlformats.org/officeDocument/2006/relationships/image" Target="../media/image6.jpeg"/><Relationship Id="rId14" Type="http://schemas.openxmlformats.org/officeDocument/2006/relationships/image" Target="../media/image9.jpeg"/></Relationships>
</file>

<file path=ppt/slides/_rels/slide2.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6.jpeg"/><Relationship Id="rId3" Type="http://schemas.openxmlformats.org/officeDocument/2006/relationships/image" Target="../media/image12.jpeg"/><Relationship Id="rId7" Type="http://schemas.openxmlformats.org/officeDocument/2006/relationships/image" Target="../media/image15.jpeg"/><Relationship Id="rId12" Type="http://schemas.openxmlformats.org/officeDocument/2006/relationships/image" Target="../media/image18.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4.jpeg"/><Relationship Id="rId11" Type="http://schemas.openxmlformats.org/officeDocument/2006/relationships/hyperlink" Target="http://images.yandex.ru/yandsearch?img_url=http%3A%2F%2Fimg-fotki.yandex.ru%2Fget%2F4604%2Fnovprospekt.a%2F0_48844_15cc9ff9_L.jpg&amp;iorient=&amp;icolor=&amp;p=2&amp;site=&amp;text=%D0%BE%D1%81%D0%B5%D0%BD%D0%BD%D0%B8%D0%B9%20%D0%BB%D0%B8%D1%81%D1%82%20%D0%BA%D0%B0%D1%80%D1%82%D0%B8%D0%BD%D0%BA%D0%B8&amp;wp=&amp;pos=89&amp;isize=&amp;type=&amp;recent=&amp;rpt=simage&amp;itype=&amp;nojs=1" TargetMode="External"/><Relationship Id="rId5" Type="http://schemas.openxmlformats.org/officeDocument/2006/relationships/hyperlink" Target="http://images.yandex.ru/yandsearch?img_url=http%3A%2F%2Fwww.shareapic.net%2Fpreview7%2F023338129.png&amp;iorient=&amp;icolor=&amp;p=4&amp;site=&amp;text=%D0%BE%D1%81%D0%B5%D0%BD%D0%BD%D0%B8%D0%B9%20%D0%BB%D0%B8%D1%81%D1%82%20%D0%BA%D0%B0%D1%80%D1%82%D0%B8%D0%BD%D0%BA%D0%B8&amp;wp=&amp;pos=135&amp;isize=&amp;type=&amp;recent=&amp;rpt=simage&amp;itype=&amp;nojs=1" TargetMode="External"/><Relationship Id="rId10" Type="http://schemas.openxmlformats.org/officeDocument/2006/relationships/image" Target="../media/image17.jpeg"/><Relationship Id="rId4" Type="http://schemas.openxmlformats.org/officeDocument/2006/relationships/image" Target="../media/image13.jpeg"/><Relationship Id="rId9" Type="http://schemas.openxmlformats.org/officeDocument/2006/relationships/hyperlink" Target="http://images.yandex.ru/yandsearch?img_url=http%3A%2F%2Fimg1.liveinternet.ru%2Fimages%2Fattach%2Fc%2F2%2F65%2F381%2F65381246_023212792.png&amp;iorient=&amp;icolor=&amp;p=4&amp;site=&amp;text=%D0%BE%D1%81%D0%B5%D0%BD%D0%BD%D0%B8%D0%B9%20%D0%BB%D0%B8%D1%81%D1%82%20%D0%BA%D0%B0%D1%80%D1%82%D0%B8%D0%BD%D0%BA%D0%B8&amp;wp=&amp;pos=130&amp;isize=&amp;type=&amp;recent=&amp;rpt=simage&amp;itype=&amp;nojs=1"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www.playkids.kz/published/publicdata/V5924WEBASYST/attachments/SC/products_pictures/SP002(SC)_enl.jpg" TargetMode="External"/><Relationship Id="rId13" Type="http://schemas.openxmlformats.org/officeDocument/2006/relationships/image" Target="../media/image25.jpeg"/><Relationship Id="rId18" Type="http://schemas.openxmlformats.org/officeDocument/2006/relationships/image" Target="../media/image28.jpeg"/><Relationship Id="rId3" Type="http://schemas.openxmlformats.org/officeDocument/2006/relationships/image" Target="../media/image19.jpeg"/><Relationship Id="rId7" Type="http://schemas.openxmlformats.org/officeDocument/2006/relationships/image" Target="../media/image21.jpeg"/><Relationship Id="rId12" Type="http://schemas.openxmlformats.org/officeDocument/2006/relationships/image" Target="../media/image24.jpeg"/><Relationship Id="rId17" Type="http://schemas.openxmlformats.org/officeDocument/2006/relationships/image" Target="../media/image27.jpeg"/><Relationship Id="rId2" Type="http://schemas.openxmlformats.org/officeDocument/2006/relationships/hyperlink" Target="http://images.yandex.ru/yandsearch?img_url=http%3A%2F%2Fbestgif.ru%2F_ph%2F30%2F2%2F134276202.gif&amp;iorient=&amp;icolor=&amp;p=10&amp;site=&amp;text=%D0%B7%D0%B8%D0%BC%D0%B0%2C%20%20%D0%B4%D0%B5%D1%82%D0%B8%20%D0%B8%20%D0%BF%D0%B4%D0%B4&amp;wp=&amp;pos=312&amp;isize=&amp;type=&amp;recent=&amp;rpt=simage&amp;itype=&amp;nojs=1" TargetMode="External"/><Relationship Id="rId16" Type="http://schemas.openxmlformats.org/officeDocument/2006/relationships/hyperlink" Target="http://images.yandex.ru/yandsearch?img_url=http%3A%2F%2Fwww.shareapic.net%2Fpreview7%2F023338129.png&amp;iorient=&amp;icolor=&amp;p=4&amp;site=&amp;text=%D0%BE%D1%81%D0%B5%D0%BD%D0%BD%D0%B8%D0%B9%20%D0%BB%D0%B8%D1%81%D1%82%20%D0%BA%D0%B0%D1%80%D1%82%D0%B8%D0%BD%D0%BA%D0%B8&amp;wp=&amp;pos=135&amp;isize=&amp;type=&amp;recent=&amp;rpt=simage&amp;itype=&amp;nojs=1" TargetMode="External"/><Relationship Id="rId20"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hyperlink" Target="http://images.yandex.ru/yandsearch?img_url=http%3A%2F%2Fwww.papmambook.ru%2Fimages%2Fupl%2Fgoods%2F282%2F01d9aa65eb54a8a0d9281b42e62fa53b.jpg&amp;iorient=&amp;icolor=&amp;site=&amp;text=%D1%88%D0%BE%D1%84%D1%91%D1%80%D1%8B%20%D0%B8%D0%BB%D0%B8%20%D1%88%D0%BE%D1%84%D0%B5%D1%80%D0%B0%20%D0%BA%D0%B0%D1%80%D1%82%D0%B8%D0%BD%D0%BA%D0%B0%20%D0%B4%D0%BB%D1%8F%20%D0%B4%D0%B5%D1%82%D0%B5%D0%B9&amp;wp=&amp;pos=26&amp;isize=&amp;type=&amp;recent=&amp;rpt=simage&amp;itype=&amp;nojs=1" TargetMode="External"/><Relationship Id="rId11" Type="http://schemas.openxmlformats.org/officeDocument/2006/relationships/hyperlink" Target="http://images.yandex.ru/yandsearch?img_url=http%3A%2F%2Fimg-fotki.yandex.ru%2Fget%2F4604%2Fnovprospekt.a%2F0_48844_15cc9ff9_L.jpg&amp;iorient=&amp;icolor=&amp;p=2&amp;site=&amp;text=%D0%BE%D1%81%D0%B5%D0%BD%D0%BD%D0%B8%D0%B9%20%D0%BB%D0%B8%D1%81%D1%82%20%D0%BA%D0%B0%D1%80%D1%82%D0%B8%D0%BD%D0%BA%D0%B8&amp;wp=&amp;pos=89&amp;isize=&amp;type=&amp;recent=&amp;rpt=simage&amp;itype=&amp;nojs=1" TargetMode="External"/><Relationship Id="rId5" Type="http://schemas.openxmlformats.org/officeDocument/2006/relationships/image" Target="../media/image20.jpeg"/><Relationship Id="rId15" Type="http://schemas.openxmlformats.org/officeDocument/2006/relationships/image" Target="../media/image26.jpeg"/><Relationship Id="rId10" Type="http://schemas.openxmlformats.org/officeDocument/2006/relationships/image" Target="../media/image23.jpeg"/><Relationship Id="rId19" Type="http://schemas.openxmlformats.org/officeDocument/2006/relationships/image" Target="../media/image16.jpeg"/><Relationship Id="rId4" Type="http://schemas.openxmlformats.org/officeDocument/2006/relationships/hyperlink" Target="http://www.nanya.ru/beta/data/1b95e80b4568394eb5ce50bfbefe97f0samovar.jpg" TargetMode="External"/><Relationship Id="rId9" Type="http://schemas.openxmlformats.org/officeDocument/2006/relationships/image" Target="../media/image22.jpeg"/><Relationship Id="rId14" Type="http://schemas.openxmlformats.org/officeDocument/2006/relationships/hyperlink" Target="http://images.yandex.ru/yandsearch?img_url=http%3A%2F%2Fimg1.liveinternet.ru%2Fimages%2Fattach%2Fc%2F2%2F65%2F381%2F65381246_023212792.png&amp;iorient=&amp;icolor=&amp;p=4&amp;site=&amp;text=%D0%BE%D1%81%D0%B5%D0%BD%D0%BD%D0%B8%D0%B9%20%D0%BB%D0%B8%D1%81%D1%82%20%D0%BA%D0%B0%D1%80%D1%82%D0%B8%D0%BD%D0%BA%D0%B8&amp;wp=&amp;pos=130&amp;isize=&amp;type=&amp;recent=&amp;rpt=simage&amp;itype=&amp;nojs=1"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34.jpeg"/><Relationship Id="rId13" Type="http://schemas.openxmlformats.org/officeDocument/2006/relationships/image" Target="../media/image37.jpeg"/><Relationship Id="rId18" Type="http://schemas.openxmlformats.org/officeDocument/2006/relationships/image" Target="../media/image40.jpeg"/><Relationship Id="rId3" Type="http://schemas.openxmlformats.org/officeDocument/2006/relationships/image" Target="../media/image31.jpeg"/><Relationship Id="rId21" Type="http://schemas.openxmlformats.org/officeDocument/2006/relationships/image" Target="../media/image42.jpeg"/><Relationship Id="rId7" Type="http://schemas.openxmlformats.org/officeDocument/2006/relationships/hyperlink" Target="http://images.yandex.ru/yandsearch?source=psearch&amp;img_url=http%3A%2F%2Firpro1710.narod2.ru%2Fpravila_dorozhnogo_dvizheniya_v_risunkah_i_podelkah%2FIMG_5865.jpg&amp;p=5&amp;text=%D0%BE%D1%81%D0%B5%D0%BD%D1%8C%20%20%D0%9F%D0%94%D0%94%20%D0%B4%D0%B5%D1%82%D0%B8&amp;noreask=1&amp;pos=174&amp;lr=51&amp;rpt=simage&amp;nojs=1" TargetMode="External"/><Relationship Id="rId12" Type="http://schemas.openxmlformats.org/officeDocument/2006/relationships/hyperlink" Target="http://images.yandex.ru/yandsearch?img_url=http%3A%2F%2Fwww.shareapic.net%2Fpreview7%2F023338129.png&amp;iorient=&amp;icolor=&amp;p=4&amp;site=&amp;text=%D0%BE%D1%81%D0%B5%D0%BD%D0%BD%D0%B8%D0%B9%20%D0%BB%D0%B8%D1%81%D1%82%20%D0%BA%D0%B0%D1%80%D1%82%D0%B8%D0%BD%D0%BA%D0%B8&amp;wp=&amp;pos=135&amp;isize=&amp;type=&amp;recent=&amp;rpt=simage&amp;itype=&amp;nojs=1" TargetMode="External"/><Relationship Id="rId17" Type="http://schemas.openxmlformats.org/officeDocument/2006/relationships/image" Target="../media/image39.jpeg"/><Relationship Id="rId2" Type="http://schemas.openxmlformats.org/officeDocument/2006/relationships/image" Target="../media/image30.jpeg"/><Relationship Id="rId16" Type="http://schemas.openxmlformats.org/officeDocument/2006/relationships/hyperlink" Target="http://images.yandex.ru/yandsearch?img_url=http%3A%2F%2Fimg1.liveinternet.ru%2Fimages%2Fattach%2Fc%2F2%2F65%2F381%2F65381246_023212792.png&amp;iorient=&amp;icolor=&amp;p=4&amp;site=&amp;text=%D0%BE%D1%81%D0%B5%D0%BD%D0%BD%D0%B8%D0%B9%20%D0%BB%D0%B8%D1%81%D1%82%20%D0%BA%D0%B0%D1%80%D1%82%D0%B8%D0%BD%D0%BA%D0%B8&amp;wp=&amp;pos=130&amp;isize=&amp;type=&amp;recent=&amp;rpt=simage&amp;itype=&amp;nojs=1" TargetMode="External"/><Relationship Id="rId20" Type="http://schemas.openxmlformats.org/officeDocument/2006/relationships/hyperlink" Target="http://images.yandex.ru/yandsearch?img_url=http%3A%2F%2Fimg-fotki.yandex.ru%2Fget%2F4604%2Fnovprospekt.a%2F0_48844_15cc9ff9_L.jpg&amp;iorient=&amp;icolor=&amp;p=2&amp;site=&amp;text=%D0%BE%D1%81%D0%B5%D0%BD%D0%BD%D0%B8%D0%B9%20%D0%BB%D0%B8%D1%81%D1%82%20%D0%BA%D0%B0%D1%80%D1%82%D0%B8%D0%BD%D0%BA%D0%B8&amp;wp=&amp;pos=89&amp;isize=&amp;type=&amp;recent=&amp;rpt=simage&amp;itype=&amp;nojs=1" TargetMode="External"/><Relationship Id="rId1" Type="http://schemas.openxmlformats.org/officeDocument/2006/relationships/slideLayout" Target="../slideLayouts/slideLayout2.xml"/><Relationship Id="rId6" Type="http://schemas.openxmlformats.org/officeDocument/2006/relationships/image" Target="../media/image33.jpeg"/><Relationship Id="rId11" Type="http://schemas.openxmlformats.org/officeDocument/2006/relationships/image" Target="../media/image36.png"/><Relationship Id="rId5" Type="http://schemas.openxmlformats.org/officeDocument/2006/relationships/image" Target="../media/image32.jpeg"/><Relationship Id="rId15" Type="http://schemas.openxmlformats.org/officeDocument/2006/relationships/image" Target="../media/image38.jpeg"/><Relationship Id="rId23" Type="http://schemas.openxmlformats.org/officeDocument/2006/relationships/image" Target="../media/image44.jpeg"/><Relationship Id="rId10" Type="http://schemas.openxmlformats.org/officeDocument/2006/relationships/image" Target="../media/image35.jpeg"/><Relationship Id="rId19" Type="http://schemas.openxmlformats.org/officeDocument/2006/relationships/image" Target="../media/image41.jpeg"/><Relationship Id="rId4" Type="http://schemas.openxmlformats.org/officeDocument/2006/relationships/hyperlink" Target="http://images.yandex.ru/yandsearch?img_url=http%3A%2F%2Fwww.r46.ru%2Fimages%2Ffestival_news.jpg&amp;iorient=&amp;nojs=1&amp;icolor=&amp;p=3&amp;site=&amp;text=%D1%82%D0%B2%D0%BE%D1%80%D1%87%D0%B5%D1%81%D1%82%D0%B2%D0%BE%20%D1%81%D0%B2%D0%BE%D0%B8%D0%BC%D0%B8%20%D1%80%D1%83%D0%BA%D0%B0%D0%BC%D0%B8%20%D0%B4%D0%B5%D1%82%D0%B8%20%D1%8D%D0%BC%D0%B1%D0%BB%D0%B5%D0%BC%D0%B0&amp;wp=&amp;pos=117&amp;recent=&amp;type=&amp;isize=&amp;rpt=simage&amp;itype=" TargetMode="External"/><Relationship Id="rId9" Type="http://schemas.openxmlformats.org/officeDocument/2006/relationships/hyperlink" Target="http://images.yandex.ru/yandsearch?img_url=http%3A%2F%2Fprimamedia.ru%2Ffiles%2F167468.jpg&amp;iorient=&amp;icolor=&amp;site=&amp;text=%20%20%D0%B4%D0%B5%D1%82%D0%B5%D0%B9%20%D0%BD%D0%B0%20%D0%B4%D0%BE%D1%80%D0%BE%D0%B3%D0%B5&amp;wp=&amp;pos=19&amp;isize=&amp;type=&amp;recent=&amp;rpt=simage&amp;itype=&amp;nojs=1" TargetMode="External"/><Relationship Id="rId14" Type="http://schemas.openxmlformats.org/officeDocument/2006/relationships/image" Target="../media/image16.jpeg"/><Relationship Id="rId22"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Рисунок 15" descr="http://mom2werogers.typepad.com/photos/uncategorized/2007/06/24/traffic_light__caution.gif"/>
          <p:cNvPicPr>
            <a:picLocks noChangeAspect="1" noChangeArrowheads="1"/>
          </p:cNvPicPr>
          <p:nvPr/>
        </p:nvPicPr>
        <p:blipFill>
          <a:blip r:embed="rId2" cstate="print"/>
          <a:srcRect/>
          <a:stretch>
            <a:fillRect/>
          </a:stretch>
        </p:blipFill>
        <p:spPr bwMode="auto">
          <a:xfrm>
            <a:off x="2349500" y="5003800"/>
            <a:ext cx="720725" cy="1201738"/>
          </a:xfrm>
          <a:prstGeom prst="rect">
            <a:avLst/>
          </a:prstGeom>
          <a:noFill/>
          <a:ln w="9525">
            <a:noFill/>
            <a:miter lim="800000"/>
            <a:headEnd/>
            <a:tailEnd/>
          </a:ln>
        </p:spPr>
      </p:pic>
      <p:pic>
        <p:nvPicPr>
          <p:cNvPr id="6147" name="Рисунок 3" descr="1.JPG"/>
          <p:cNvPicPr>
            <a:picLocks noChangeAspect="1"/>
          </p:cNvPicPr>
          <p:nvPr/>
        </p:nvPicPr>
        <p:blipFill>
          <a:blip r:embed="rId3" cstate="print"/>
          <a:srcRect/>
          <a:stretch>
            <a:fillRect/>
          </a:stretch>
        </p:blipFill>
        <p:spPr bwMode="auto">
          <a:xfrm>
            <a:off x="115888" y="611188"/>
            <a:ext cx="720725" cy="1081087"/>
          </a:xfrm>
          <a:prstGeom prst="rect">
            <a:avLst/>
          </a:prstGeom>
          <a:noFill/>
          <a:ln w="9525">
            <a:noFill/>
            <a:miter lim="800000"/>
            <a:headEnd/>
            <a:tailEnd/>
          </a:ln>
        </p:spPr>
      </p:pic>
      <p:sp>
        <p:nvSpPr>
          <p:cNvPr id="5" name="Заголовок 4"/>
          <p:cNvSpPr>
            <a:spLocks noGrp="1"/>
          </p:cNvSpPr>
          <p:nvPr>
            <p:ph type="title"/>
          </p:nvPr>
        </p:nvSpPr>
        <p:spPr>
          <a:xfrm>
            <a:off x="260648" y="107504"/>
            <a:ext cx="3426541" cy="364808"/>
          </a:xfrm>
          <a:prstGeom prst="ellipseRibbon2">
            <a:avLst/>
          </a:prstGeom>
          <a:solidFill>
            <a:schemeClr val="accent1">
              <a:lumMod val="40000"/>
              <a:lumOff val="60000"/>
            </a:schemeClr>
          </a:solidFill>
          <a:effectLst>
            <a:innerShdw blurRad="63500" dist="50800" dir="13500000">
              <a:prstClr val="black">
                <a:alpha val="50000"/>
              </a:prstClr>
            </a:innerShdw>
          </a:effectLst>
          <a:scene3d>
            <a:camera prst="orthographicFront"/>
            <a:lightRig rig="morning" dir="t"/>
          </a:scene3d>
          <a:sp3d prstMaterial="softEdge"/>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indent="449263">
              <a:defRPr/>
            </a:pPr>
            <a:r>
              <a:rPr lang="ru-RU" sz="3600" b="1" i="1" dirty="0">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tileRect r="-100000" b="-100000"/>
                </a:gradFill>
                <a:latin typeface="Arial Black" pitchFamily="34" charset="0"/>
                <a:ea typeface="Times New Roman" pitchFamily="18" charset="0"/>
                <a:cs typeface="Times New Roman" pitchFamily="18" charset="0"/>
              </a:rPr>
              <a:t> </a:t>
            </a:r>
          </a:p>
        </p:txBody>
      </p:sp>
      <p:sp>
        <p:nvSpPr>
          <p:cNvPr id="6149" name="Rectangle 3"/>
          <p:cNvSpPr>
            <a:spLocks noChangeArrowheads="1"/>
          </p:cNvSpPr>
          <p:nvPr/>
        </p:nvSpPr>
        <p:spPr bwMode="auto">
          <a:xfrm>
            <a:off x="1052513" y="46038"/>
            <a:ext cx="2322512" cy="338137"/>
          </a:xfrm>
          <a:prstGeom prst="rect">
            <a:avLst/>
          </a:prstGeom>
          <a:noFill/>
          <a:ln w="9525">
            <a:noFill/>
            <a:miter lim="800000"/>
            <a:headEnd/>
            <a:tailEnd/>
          </a:ln>
        </p:spPr>
        <p:txBody>
          <a:bodyPr anchor="ctr">
            <a:spAutoFit/>
          </a:bodyPr>
          <a:lstStyle/>
          <a:p>
            <a:pPr eaLnBrk="0" hangingPunct="0"/>
            <a:r>
              <a:rPr lang="ru-RU" sz="1600" b="1" dirty="0" smtClean="0">
                <a:solidFill>
                  <a:srgbClr val="FF0000"/>
                </a:solidFill>
                <a:latin typeface="Times New Roman" pitchFamily="18" charset="0"/>
                <a:ea typeface="Calibri" pitchFamily="34" charset="0"/>
                <a:cs typeface="Times New Roman" pitchFamily="18" charset="0"/>
              </a:rPr>
              <a:t>1 </a:t>
            </a:r>
            <a:r>
              <a:rPr lang="ru-RU" sz="1600" b="1" dirty="0">
                <a:solidFill>
                  <a:srgbClr val="FF0000"/>
                </a:solidFill>
                <a:latin typeface="Times New Roman" pitchFamily="18" charset="0"/>
                <a:ea typeface="Calibri" pitchFamily="34" charset="0"/>
                <a:cs typeface="Times New Roman" pitchFamily="18" charset="0"/>
              </a:rPr>
              <a:t>младшая группа</a:t>
            </a:r>
            <a:endParaRPr lang="ru-RU" sz="1600" dirty="0">
              <a:ea typeface="Calibri" pitchFamily="34" charset="0"/>
              <a:cs typeface="Times New Roman" pitchFamily="18" charset="0"/>
            </a:endParaRPr>
          </a:p>
        </p:txBody>
      </p:sp>
      <p:sp>
        <p:nvSpPr>
          <p:cNvPr id="8" name="AutoShape 4"/>
          <p:cNvSpPr>
            <a:spLocks noChangeArrowheads="1"/>
          </p:cNvSpPr>
          <p:nvPr/>
        </p:nvSpPr>
        <p:spPr bwMode="auto">
          <a:xfrm>
            <a:off x="5445125" y="0"/>
            <a:ext cx="1296988" cy="1403350"/>
          </a:xfrm>
          <a:prstGeom prst="horizontalScroll">
            <a:avLst>
              <a:gd name="adj" fmla="val 12500"/>
            </a:avLst>
          </a:prstGeom>
          <a:solidFill>
            <a:schemeClr val="accent5">
              <a:lumMod val="40000"/>
              <a:lumOff val="60000"/>
            </a:schemeClr>
          </a:solidFill>
          <a:ln w="9525">
            <a:solidFill>
              <a:srgbClr val="000000"/>
            </a:solidFill>
            <a:round/>
            <a:headEnd/>
            <a:tailEnd/>
          </a:ln>
        </p:spPr>
        <p:txBody>
          <a:bodyPr/>
          <a:lstStyle/>
          <a:p>
            <a:pPr>
              <a:defRPr/>
            </a:pPr>
            <a:r>
              <a:rPr lang="ru-RU" sz="1100" dirty="0">
                <a:latin typeface="Times New Roman" pitchFamily="18" charset="0"/>
                <a:cs typeface="Times New Roman" pitchFamily="18" charset="0"/>
              </a:rPr>
              <a:t>Наш девиз:</a:t>
            </a:r>
          </a:p>
          <a:p>
            <a:pPr>
              <a:defRPr/>
            </a:pPr>
            <a:r>
              <a:rPr lang="ru-RU" sz="1100" dirty="0">
                <a:solidFill>
                  <a:srgbClr val="0070C0"/>
                </a:solidFill>
                <a:latin typeface="Times New Roman" pitchFamily="18" charset="0"/>
                <a:cs typeface="Times New Roman" pitchFamily="18" charset="0"/>
              </a:rPr>
              <a:t>спорт,</a:t>
            </a:r>
            <a:r>
              <a:rPr lang="ru-RU" sz="1100" dirty="0">
                <a:solidFill>
                  <a:srgbClr val="4F6228"/>
                </a:solidFill>
                <a:latin typeface="Times New Roman" pitchFamily="18" charset="0"/>
                <a:cs typeface="Times New Roman" pitchFamily="18" charset="0"/>
              </a:rPr>
              <a:t> здоровье,</a:t>
            </a:r>
          </a:p>
          <a:p>
            <a:pPr>
              <a:defRPr/>
            </a:pPr>
            <a:r>
              <a:rPr lang="ru-RU" sz="1100" dirty="0">
                <a:solidFill>
                  <a:srgbClr val="7030A0"/>
                </a:solidFill>
                <a:latin typeface="Times New Roman" pitchFamily="18" charset="0"/>
                <a:cs typeface="Times New Roman" pitchFamily="18" charset="0"/>
              </a:rPr>
              <a:t>радость ,</a:t>
            </a:r>
            <a:r>
              <a:rPr lang="ru-RU" sz="1100" dirty="0">
                <a:solidFill>
                  <a:srgbClr val="00B050"/>
                </a:solidFill>
                <a:latin typeface="Times New Roman" pitchFamily="18" charset="0"/>
                <a:cs typeface="Times New Roman" pitchFamily="18" charset="0"/>
              </a:rPr>
              <a:t>смех –</a:t>
            </a:r>
            <a:r>
              <a:rPr lang="ru-RU" sz="1100" dirty="0">
                <a:latin typeface="Times New Roman" pitchFamily="18" charset="0"/>
                <a:cs typeface="Times New Roman" pitchFamily="18" charset="0"/>
              </a:rPr>
              <a:t> </a:t>
            </a:r>
            <a:r>
              <a:rPr lang="ru-RU" sz="1100" dirty="0">
                <a:solidFill>
                  <a:srgbClr val="FF0000"/>
                </a:solidFill>
                <a:latin typeface="Times New Roman" pitchFamily="18" charset="0"/>
                <a:cs typeface="Times New Roman" pitchFamily="18" charset="0"/>
              </a:rPr>
              <a:t>принесет во всем  успех!</a:t>
            </a:r>
          </a:p>
          <a:p>
            <a:pPr>
              <a:defRPr/>
            </a:pPr>
            <a:endParaRPr lang="ru-RU" dirty="0"/>
          </a:p>
        </p:txBody>
      </p:sp>
      <p:sp>
        <p:nvSpPr>
          <p:cNvPr id="11" name="Прямоугольник 10"/>
          <p:cNvSpPr/>
          <p:nvPr/>
        </p:nvSpPr>
        <p:spPr>
          <a:xfrm>
            <a:off x="692150" y="468313"/>
            <a:ext cx="5159375" cy="646112"/>
          </a:xfrm>
          <a:prstGeom prst="rect">
            <a:avLst/>
          </a:prstGeom>
        </p:spPr>
        <p:txBody>
          <a:bodyPr wrap="none">
            <a:spAutoFit/>
          </a:bodyPr>
          <a:lstStyle/>
          <a:p>
            <a:pPr>
              <a:defRPr/>
            </a:pPr>
            <a:r>
              <a:rPr lang="ru-RU" sz="3600" b="1" dirty="0">
                <a:solidFill>
                  <a:schemeClr val="tx1">
                    <a:lumMod val="95000"/>
                    <a:lumOff val="5000"/>
                  </a:schemeClr>
                </a:solidFill>
              </a:rPr>
              <a:t>«Поговорим о ПДД»   </a:t>
            </a:r>
            <a:endParaRPr lang="ru-RU" sz="3600" dirty="0"/>
          </a:p>
        </p:txBody>
      </p:sp>
      <p:sp>
        <p:nvSpPr>
          <p:cNvPr id="6152" name="Прямоугольник 14"/>
          <p:cNvSpPr>
            <a:spLocks noChangeArrowheads="1"/>
          </p:cNvSpPr>
          <p:nvPr/>
        </p:nvSpPr>
        <p:spPr bwMode="auto">
          <a:xfrm>
            <a:off x="981075" y="1116013"/>
            <a:ext cx="3887788" cy="1384300"/>
          </a:xfrm>
          <a:prstGeom prst="rect">
            <a:avLst/>
          </a:prstGeom>
          <a:noFill/>
          <a:ln w="9525">
            <a:noFill/>
            <a:miter lim="800000"/>
            <a:headEnd/>
            <a:tailEnd/>
          </a:ln>
        </p:spPr>
        <p:txBody>
          <a:bodyPr>
            <a:spAutoFit/>
          </a:bodyPr>
          <a:lstStyle/>
          <a:p>
            <a:r>
              <a:rPr lang="ru-RU" sz="1600">
                <a:latin typeface="Times New Roman" pitchFamily="18" charset="0"/>
                <a:cs typeface="Times New Roman" pitchFamily="18" charset="0"/>
              </a:rPr>
              <a:t>Информационная ежемесячная газета</a:t>
            </a:r>
          </a:p>
          <a:p>
            <a:r>
              <a:rPr lang="ru-RU" sz="1600">
                <a:latin typeface="Times New Roman" pitchFamily="18" charset="0"/>
                <a:cs typeface="Times New Roman" pitchFamily="18" charset="0"/>
              </a:rPr>
              <a:t> для родителей и детей 1 октября    </a:t>
            </a:r>
            <a:r>
              <a:rPr lang="ru-RU" sz="2000" b="1"/>
              <a:t>№ 2</a:t>
            </a:r>
            <a:endParaRPr lang="ru-RU" sz="2000"/>
          </a:p>
          <a:p>
            <a:endParaRPr lang="ru-RU" sz="1600">
              <a:latin typeface="Times New Roman" pitchFamily="18" charset="0"/>
              <a:cs typeface="Times New Roman" pitchFamily="18" charset="0"/>
            </a:endParaRPr>
          </a:p>
          <a:p>
            <a:r>
              <a:rPr lang="ru-RU" sz="1600">
                <a:latin typeface="Times New Roman" pitchFamily="18" charset="0"/>
                <a:cs typeface="Times New Roman" pitchFamily="18" charset="0"/>
              </a:rPr>
              <a:t> </a:t>
            </a:r>
          </a:p>
          <a:p>
            <a:endParaRPr lang="ru-RU" sz="1600">
              <a:latin typeface="Times New Roman" pitchFamily="18" charset="0"/>
              <a:cs typeface="Times New Roman" pitchFamily="18" charset="0"/>
            </a:endParaRPr>
          </a:p>
        </p:txBody>
      </p:sp>
      <p:sp>
        <p:nvSpPr>
          <p:cNvPr id="6153" name="Прямоугольник 15"/>
          <p:cNvSpPr>
            <a:spLocks noChangeArrowheads="1"/>
          </p:cNvSpPr>
          <p:nvPr/>
        </p:nvSpPr>
        <p:spPr bwMode="auto">
          <a:xfrm>
            <a:off x="3141663" y="1619250"/>
            <a:ext cx="2447925" cy="708025"/>
          </a:xfrm>
          <a:prstGeom prst="rect">
            <a:avLst/>
          </a:prstGeom>
          <a:noFill/>
          <a:ln w="9525">
            <a:noFill/>
            <a:miter lim="800000"/>
            <a:headEnd/>
            <a:tailEnd/>
          </a:ln>
        </p:spPr>
        <p:txBody>
          <a:bodyPr>
            <a:spAutoFit/>
          </a:bodyPr>
          <a:lstStyle/>
          <a:p>
            <a:r>
              <a:rPr lang="ru-RU" sz="4000" b="1" i="1">
                <a:solidFill>
                  <a:srgbClr val="FFC000"/>
                </a:solidFill>
                <a:latin typeface="Times New Roman" pitchFamily="18" charset="0"/>
                <a:cs typeface="Times New Roman" pitchFamily="18" charset="0"/>
              </a:rPr>
              <a:t>Октябрь</a:t>
            </a:r>
          </a:p>
        </p:txBody>
      </p:sp>
      <p:pic>
        <p:nvPicPr>
          <p:cNvPr id="6154" name="Picture 16" descr="http://www.edu.cap.ru/Home/4590/mult41.jpg">
            <a:hlinkClick r:id="rId4"/>
          </p:cNvPr>
          <p:cNvPicPr>
            <a:picLocks noChangeAspect="1" noChangeArrowheads="1"/>
          </p:cNvPicPr>
          <p:nvPr/>
        </p:nvPicPr>
        <p:blipFill>
          <a:blip r:embed="rId5" cstate="print"/>
          <a:srcRect/>
          <a:stretch>
            <a:fillRect/>
          </a:stretch>
        </p:blipFill>
        <p:spPr bwMode="auto">
          <a:xfrm>
            <a:off x="5732463" y="1258888"/>
            <a:ext cx="1125537" cy="1368425"/>
          </a:xfrm>
          <a:prstGeom prst="rect">
            <a:avLst/>
          </a:prstGeom>
          <a:noFill/>
          <a:ln w="9525">
            <a:noFill/>
            <a:miter lim="800000"/>
            <a:headEnd/>
            <a:tailEnd/>
          </a:ln>
        </p:spPr>
      </p:pic>
      <p:sp>
        <p:nvSpPr>
          <p:cNvPr id="6155" name="Прямоугольник 44"/>
          <p:cNvSpPr>
            <a:spLocks noChangeArrowheads="1"/>
          </p:cNvSpPr>
          <p:nvPr/>
        </p:nvSpPr>
        <p:spPr bwMode="auto">
          <a:xfrm>
            <a:off x="0" y="7297738"/>
            <a:ext cx="3213100" cy="1846262"/>
          </a:xfrm>
          <a:prstGeom prst="rect">
            <a:avLst/>
          </a:prstGeom>
          <a:noFill/>
          <a:ln w="9525">
            <a:noFill/>
            <a:miter lim="800000"/>
            <a:headEnd/>
            <a:tailEnd/>
          </a:ln>
        </p:spPr>
        <p:txBody>
          <a:bodyPr>
            <a:spAutoFit/>
          </a:bodyPr>
          <a:lstStyle/>
          <a:p>
            <a:pPr eaLnBrk="0" hangingPunct="0">
              <a:tabLst>
                <a:tab pos="457200" algn="l"/>
              </a:tabLst>
            </a:pPr>
            <a:r>
              <a:rPr lang="ru-RU" sz="1600">
                <a:solidFill>
                  <a:srgbClr val="0070C0"/>
                </a:solidFill>
                <a:latin typeface="Times New Roman" pitchFamily="18" charset="0"/>
                <a:cs typeface="Times New Roman" pitchFamily="18" charset="0"/>
              </a:rPr>
              <a:t>        </a:t>
            </a:r>
            <a:r>
              <a:rPr lang="ru-RU" sz="1400" b="1" i="1">
                <a:solidFill>
                  <a:srgbClr val="0070C0"/>
                </a:solidFill>
                <a:latin typeface="Times New Roman" pitchFamily="18" charset="0"/>
                <a:cs typeface="Times New Roman" pitchFamily="18" charset="0"/>
              </a:rPr>
              <a:t>Ребенок учиться законам улицы, </a:t>
            </a:r>
          </a:p>
          <a:p>
            <a:pPr eaLnBrk="0" hangingPunct="0">
              <a:tabLst>
                <a:tab pos="457200" algn="l"/>
              </a:tabLst>
            </a:pPr>
            <a:r>
              <a:rPr lang="ru-RU" sz="1400" b="1" i="1">
                <a:solidFill>
                  <a:srgbClr val="0070C0"/>
                </a:solidFill>
                <a:latin typeface="Times New Roman" pitchFamily="18" charset="0"/>
                <a:cs typeface="Times New Roman" pitchFamily="18" charset="0"/>
              </a:rPr>
              <a:t>   беря пример с вас, родители,  и с </a:t>
            </a:r>
          </a:p>
          <a:p>
            <a:pPr eaLnBrk="0" hangingPunct="0">
              <a:tabLst>
                <a:tab pos="457200" algn="l"/>
              </a:tabLst>
            </a:pPr>
            <a:r>
              <a:rPr lang="ru-RU" sz="1400" b="1" i="1">
                <a:solidFill>
                  <a:srgbClr val="0070C0"/>
                </a:solidFill>
                <a:latin typeface="Times New Roman" pitchFamily="18" charset="0"/>
                <a:cs typeface="Times New Roman" pitchFamily="18" charset="0"/>
              </a:rPr>
              <a:t>других  близких взрослых ребенок на бессознательном уровне запоминает Правила Дорожного Движения </a:t>
            </a:r>
            <a:r>
              <a:rPr lang="ru-RU" sz="1400" i="1">
                <a:solidFill>
                  <a:srgbClr val="FF0000"/>
                </a:solidFill>
                <a:latin typeface="Times New Roman" pitchFamily="18" charset="0"/>
                <a:cs typeface="Times New Roman" pitchFamily="18" charset="0"/>
              </a:rPr>
              <a:t>.</a:t>
            </a:r>
          </a:p>
          <a:p>
            <a:pPr eaLnBrk="0" hangingPunct="0">
              <a:tabLst>
                <a:tab pos="457200" algn="l"/>
              </a:tabLst>
            </a:pPr>
            <a:r>
              <a:rPr lang="ru-RU" sz="1400" i="1">
                <a:solidFill>
                  <a:srgbClr val="FF0000"/>
                </a:solidFill>
                <a:latin typeface="Times New Roman" pitchFamily="18" charset="0"/>
                <a:cs typeface="Times New Roman" pitchFamily="18" charset="0"/>
              </a:rPr>
              <a:t>  </a:t>
            </a:r>
            <a:r>
              <a:rPr lang="ru-RU" sz="1400" b="1">
                <a:solidFill>
                  <a:srgbClr val="FF0000"/>
                </a:solidFill>
                <a:latin typeface="Times New Roman" pitchFamily="18" charset="0"/>
                <a:cs typeface="Times New Roman" pitchFamily="18" charset="0"/>
              </a:rPr>
              <a:t>Покажите ребенку положительный пример дисциплинированного пешехода!</a:t>
            </a:r>
          </a:p>
        </p:txBody>
      </p:sp>
      <p:sp>
        <p:nvSpPr>
          <p:cNvPr id="6156" name="Прямоугольник 17"/>
          <p:cNvSpPr>
            <a:spLocks noChangeArrowheads="1"/>
          </p:cNvSpPr>
          <p:nvPr/>
        </p:nvSpPr>
        <p:spPr bwMode="auto">
          <a:xfrm>
            <a:off x="115888" y="4572000"/>
            <a:ext cx="2520950" cy="2892425"/>
          </a:xfrm>
          <a:prstGeom prst="rect">
            <a:avLst/>
          </a:prstGeom>
          <a:noFill/>
          <a:ln w="9525">
            <a:noFill/>
            <a:miter lim="800000"/>
            <a:headEnd/>
            <a:tailEnd/>
          </a:ln>
        </p:spPr>
        <p:txBody>
          <a:bodyPr>
            <a:spAutoFit/>
          </a:bodyPr>
          <a:lstStyle/>
          <a:p>
            <a:r>
              <a:rPr lang="ru-RU" sz="1400">
                <a:latin typeface="Times New Roman" pitchFamily="18" charset="0"/>
                <a:cs typeface="Times New Roman" pitchFamily="18" charset="0"/>
              </a:rPr>
              <a:t>Ни в санях, ни на колёсах</a:t>
            </a:r>
          </a:p>
          <a:p>
            <a:r>
              <a:rPr lang="ru-RU" sz="1400">
                <a:latin typeface="Times New Roman" pitchFamily="18" charset="0"/>
                <a:cs typeface="Times New Roman" pitchFamily="18" charset="0"/>
              </a:rPr>
              <a:t>Не проехать в ОКТЯБРЕ,</a:t>
            </a:r>
          </a:p>
          <a:p>
            <a:r>
              <a:rPr lang="ru-RU" sz="1400">
                <a:latin typeface="Times New Roman" pitchFamily="18" charset="0"/>
                <a:cs typeface="Times New Roman" pitchFamily="18" charset="0"/>
              </a:rPr>
              <a:t>Потому что у природы</a:t>
            </a:r>
          </a:p>
          <a:p>
            <a:r>
              <a:rPr lang="ru-RU" sz="1400">
                <a:latin typeface="Times New Roman" pitchFamily="18" charset="0"/>
                <a:cs typeface="Times New Roman" pitchFamily="18" charset="0"/>
              </a:rPr>
              <a:t>Семь погод в день на дворе:</a:t>
            </a:r>
          </a:p>
          <a:p>
            <a:r>
              <a:rPr lang="ru-RU" sz="1400">
                <a:latin typeface="Times New Roman" pitchFamily="18" charset="0"/>
                <a:cs typeface="Times New Roman" pitchFamily="18" charset="0"/>
              </a:rPr>
              <a:t>Сеет, веет, крутит, мутит,</a:t>
            </a:r>
          </a:p>
          <a:p>
            <a:r>
              <a:rPr lang="ru-RU" sz="1400">
                <a:latin typeface="Times New Roman" pitchFamily="18" charset="0"/>
                <a:cs typeface="Times New Roman" pitchFamily="18" charset="0"/>
              </a:rPr>
              <a:t>Льёт, метёт и всё ревёт.</a:t>
            </a:r>
          </a:p>
          <a:p>
            <a:r>
              <a:rPr lang="ru-RU" sz="1400">
                <a:latin typeface="Times New Roman" pitchFamily="18" charset="0"/>
                <a:cs typeface="Times New Roman" pitchFamily="18" charset="0"/>
              </a:rPr>
              <a:t>И увидеть можно часто –</a:t>
            </a:r>
          </a:p>
          <a:p>
            <a:r>
              <a:rPr lang="ru-RU" sz="1400">
                <a:latin typeface="Times New Roman" pitchFamily="18" charset="0"/>
                <a:cs typeface="Times New Roman" pitchFamily="18" charset="0"/>
              </a:rPr>
              <a:t>Сразу дождь и снег идёт.</a:t>
            </a:r>
          </a:p>
          <a:p>
            <a:r>
              <a:rPr lang="ru-RU" sz="1400">
                <a:latin typeface="Times New Roman" pitchFamily="18" charset="0"/>
                <a:cs typeface="Times New Roman" pitchFamily="18" charset="0"/>
              </a:rPr>
              <a:t>Оголяются деревья,</a:t>
            </a:r>
          </a:p>
          <a:p>
            <a:r>
              <a:rPr lang="ru-RU" sz="1400">
                <a:latin typeface="Times New Roman" pitchFamily="18" charset="0"/>
                <a:cs typeface="Times New Roman" pitchFamily="18" charset="0"/>
              </a:rPr>
              <a:t>Запах осени вокруг.</a:t>
            </a:r>
          </a:p>
          <a:p>
            <a:r>
              <a:rPr lang="ru-RU" sz="1400">
                <a:latin typeface="Times New Roman" pitchFamily="18" charset="0"/>
                <a:cs typeface="Times New Roman" pitchFamily="18" charset="0"/>
              </a:rPr>
              <a:t>Улетают птицы к югу.</a:t>
            </a:r>
          </a:p>
          <a:p>
            <a:r>
              <a:rPr lang="ru-RU" sz="1400">
                <a:latin typeface="Times New Roman" pitchFamily="18" charset="0"/>
                <a:cs typeface="Times New Roman" pitchFamily="18" charset="0"/>
              </a:rPr>
              <a:t>Холода идут, мой друг.</a:t>
            </a:r>
            <a:r>
              <a:rPr lang="ru-RU" sz="1400" i="1"/>
              <a:t> ….</a:t>
            </a:r>
          </a:p>
          <a:p>
            <a:r>
              <a:rPr lang="ru-RU" sz="1400" i="1"/>
              <a:t>                    А. Амелина</a:t>
            </a:r>
            <a:endParaRPr lang="ru-RU" sz="1400">
              <a:latin typeface="Times New Roman" pitchFamily="18" charset="0"/>
              <a:cs typeface="Times New Roman" pitchFamily="18" charset="0"/>
            </a:endParaRPr>
          </a:p>
        </p:txBody>
      </p:sp>
      <p:pic>
        <p:nvPicPr>
          <p:cNvPr id="6157" name="Picture 5" descr="http://im0-tub-ru.yandex.net/i?id=109097158-16-72"/>
          <p:cNvPicPr>
            <a:picLocks noChangeAspect="1" noChangeArrowheads="1"/>
          </p:cNvPicPr>
          <p:nvPr/>
        </p:nvPicPr>
        <p:blipFill>
          <a:blip r:embed="rId6" cstate="print"/>
          <a:srcRect/>
          <a:stretch>
            <a:fillRect/>
          </a:stretch>
        </p:blipFill>
        <p:spPr bwMode="auto">
          <a:xfrm>
            <a:off x="260350" y="1908175"/>
            <a:ext cx="2736850" cy="2592388"/>
          </a:xfrm>
          <a:prstGeom prst="rect">
            <a:avLst/>
          </a:prstGeom>
          <a:noFill/>
          <a:ln w="9525">
            <a:noFill/>
            <a:miter lim="800000"/>
            <a:headEnd/>
            <a:tailEnd/>
          </a:ln>
        </p:spPr>
      </p:pic>
      <p:sp>
        <p:nvSpPr>
          <p:cNvPr id="6158" name="Прямоугольник 21"/>
          <p:cNvSpPr>
            <a:spLocks noChangeArrowheads="1"/>
          </p:cNvSpPr>
          <p:nvPr/>
        </p:nvSpPr>
        <p:spPr bwMode="auto">
          <a:xfrm>
            <a:off x="3257550" y="2374900"/>
            <a:ext cx="3600450" cy="6769100"/>
          </a:xfrm>
          <a:prstGeom prst="rect">
            <a:avLst/>
          </a:prstGeom>
          <a:noFill/>
          <a:ln w="9525">
            <a:noFill/>
            <a:miter lim="800000"/>
            <a:headEnd/>
            <a:tailEnd/>
          </a:ln>
        </p:spPr>
        <p:txBody>
          <a:bodyPr>
            <a:spAutoFit/>
          </a:bodyPr>
          <a:lstStyle/>
          <a:p>
            <a:r>
              <a:rPr lang="ru-RU" sz="1400">
                <a:latin typeface="Times New Roman" pitchFamily="18" charset="0"/>
                <a:cs typeface="Times New Roman" pitchFamily="18" charset="0"/>
              </a:rPr>
              <a:t>             </a:t>
            </a:r>
            <a:r>
              <a:rPr lang="ru-RU" sz="1400" b="1" i="1">
                <a:latin typeface="Times New Roman" pitchFamily="18" charset="0"/>
                <a:cs typeface="Times New Roman" pitchFamily="18" charset="0"/>
              </a:rPr>
              <a:t>Уважаемые родители!</a:t>
            </a:r>
          </a:p>
          <a:p>
            <a:r>
              <a:rPr lang="ru-RU" sz="1400">
                <a:latin typeface="Times New Roman" pitchFamily="18" charset="0"/>
                <a:cs typeface="Times New Roman" pitchFamily="18" charset="0"/>
              </a:rPr>
              <a:t>   Мы хотим тебе напомнить, что мокрая дорога опаснее сухой потому, что у всех транспортных средств удлиняется остановочный путь. Выходя на проезжую часть, будь особенно внимателен!</a:t>
            </a:r>
          </a:p>
          <a:p>
            <a:r>
              <a:rPr lang="ru-RU" sz="1400">
                <a:latin typeface="Times New Roman" pitchFamily="18" charset="0"/>
                <a:cs typeface="Times New Roman" pitchFamily="18" charset="0"/>
              </a:rPr>
              <a:t>   Чем же  осенью опасен листопад. Оказывается листья, падая на дорогу, увеличивают тормозной путь. Прослойка из листьев между колесами и поверхностью дороги действует как своеобразная смазка.</a:t>
            </a:r>
          </a:p>
          <a:p>
            <a:r>
              <a:rPr lang="ru-RU" sz="1400">
                <a:latin typeface="Times New Roman" pitchFamily="18" charset="0"/>
                <a:cs typeface="Times New Roman" pitchFamily="18" charset="0"/>
              </a:rPr>
              <a:t>      Осенью не только падают листья. Осенью чаще, чем в другое время года, идут дожди, а значит, дорога становится мокрой и скользкой, остановочный путь увеличивается. Кроме того, во время дождя ухудшается видимость. Становится пасмурно, пешеходы прячутся от сырости под зонтиками, надевают капюшоны, которые мешают обзору дороги. При этом немудрено не заметить машину. Водителям дорога тоже становится видна хуже. Дождь заливает ветровое стекло автомобиля, стеклоочистители не всегда справляются с ним. </a:t>
            </a:r>
          </a:p>
          <a:p>
            <a:r>
              <a:rPr lang="ru-RU" sz="1400">
                <a:latin typeface="Times New Roman" pitchFamily="18" charset="0"/>
                <a:cs typeface="Times New Roman" pitchFamily="18" charset="0"/>
              </a:rPr>
              <a:t>       Поэтому чаще возникает опасность столкновения машин и наездов на пешеходов. Осенью вы часто слышите: «Будьте внимательны и осторожны на проезжей части при переходе дороги!»</a:t>
            </a:r>
          </a:p>
          <a:p>
            <a:r>
              <a:rPr lang="ru-RU" sz="1400">
                <a:latin typeface="Times New Roman" pitchFamily="18" charset="0"/>
                <a:cs typeface="Times New Roman" pitchFamily="18" charset="0"/>
              </a:rPr>
              <a:t> </a:t>
            </a:r>
          </a:p>
        </p:txBody>
      </p:sp>
      <p:pic>
        <p:nvPicPr>
          <p:cNvPr id="6159" name="Picture 18" descr="http://im7-tub-ru.yandex.net/i?id=432313554-63-72&amp;n=21">
            <a:hlinkClick r:id="rId7"/>
          </p:cNvPr>
          <p:cNvPicPr>
            <a:picLocks noChangeAspect="1" noChangeArrowheads="1"/>
          </p:cNvPicPr>
          <p:nvPr/>
        </p:nvPicPr>
        <p:blipFill>
          <a:blip r:embed="rId8" cstate="print"/>
          <a:srcRect/>
          <a:stretch>
            <a:fillRect/>
          </a:stretch>
        </p:blipFill>
        <p:spPr bwMode="auto">
          <a:xfrm>
            <a:off x="4221163" y="0"/>
            <a:ext cx="1152525" cy="539750"/>
          </a:xfrm>
          <a:prstGeom prst="rect">
            <a:avLst/>
          </a:prstGeom>
          <a:noFill/>
          <a:ln w="9525">
            <a:noFill/>
            <a:miter lim="800000"/>
            <a:headEnd/>
            <a:tailEnd/>
          </a:ln>
        </p:spPr>
      </p:pic>
      <p:pic>
        <p:nvPicPr>
          <p:cNvPr id="6160" name="Picture 16" descr="http://im7-tub-ru.yandex.net/i?id=432313554-63-72&amp;n=21">
            <a:hlinkClick r:id="rId7"/>
          </p:cNvPr>
          <p:cNvPicPr>
            <a:picLocks noChangeAspect="1" noChangeArrowheads="1"/>
          </p:cNvPicPr>
          <p:nvPr/>
        </p:nvPicPr>
        <p:blipFill>
          <a:blip r:embed="rId9" cstate="print"/>
          <a:srcRect/>
          <a:stretch>
            <a:fillRect/>
          </a:stretch>
        </p:blipFill>
        <p:spPr bwMode="auto">
          <a:xfrm>
            <a:off x="6348413" y="7696200"/>
            <a:ext cx="460375" cy="911225"/>
          </a:xfrm>
          <a:prstGeom prst="rect">
            <a:avLst/>
          </a:prstGeom>
          <a:noFill/>
          <a:ln w="9525">
            <a:noFill/>
            <a:miter lim="800000"/>
            <a:headEnd/>
            <a:tailEnd/>
          </a:ln>
        </p:spPr>
      </p:pic>
      <p:pic>
        <p:nvPicPr>
          <p:cNvPr id="6161" name="Picture 20" descr="http://im3-tub-ru.yandex.net/i?id=277628069-19-72&amp;n=21">
            <a:hlinkClick r:id="rId10"/>
          </p:cNvPr>
          <p:cNvPicPr>
            <a:picLocks noChangeAspect="1" noChangeArrowheads="1"/>
          </p:cNvPicPr>
          <p:nvPr/>
        </p:nvPicPr>
        <p:blipFill>
          <a:blip r:embed="rId11" cstate="print"/>
          <a:srcRect/>
          <a:stretch>
            <a:fillRect/>
          </a:stretch>
        </p:blipFill>
        <p:spPr bwMode="auto">
          <a:xfrm>
            <a:off x="2133600" y="6156325"/>
            <a:ext cx="1150938" cy="1008063"/>
          </a:xfrm>
          <a:prstGeom prst="rect">
            <a:avLst/>
          </a:prstGeom>
          <a:noFill/>
          <a:ln w="9525">
            <a:noFill/>
            <a:miter lim="800000"/>
            <a:headEnd/>
            <a:tailEnd/>
          </a:ln>
        </p:spPr>
      </p:pic>
      <p:pic>
        <p:nvPicPr>
          <p:cNvPr id="6162" name="Picture 22" descr="http://im4-tub-ru.yandex.net/i?id=124066361-55-72&amp;n=21">
            <a:hlinkClick r:id="rId12"/>
          </p:cNvPr>
          <p:cNvPicPr>
            <a:picLocks noChangeAspect="1" noChangeArrowheads="1"/>
          </p:cNvPicPr>
          <p:nvPr/>
        </p:nvPicPr>
        <p:blipFill>
          <a:blip r:embed="rId13" cstate="print"/>
          <a:srcRect/>
          <a:stretch>
            <a:fillRect/>
          </a:stretch>
        </p:blipFill>
        <p:spPr bwMode="auto">
          <a:xfrm>
            <a:off x="4652963" y="1116013"/>
            <a:ext cx="682625" cy="708025"/>
          </a:xfrm>
          <a:prstGeom prst="rect">
            <a:avLst/>
          </a:prstGeom>
          <a:noFill/>
          <a:ln w="9525">
            <a:noFill/>
            <a:miter lim="800000"/>
            <a:headEnd/>
            <a:tailEnd/>
          </a:ln>
        </p:spPr>
      </p:pic>
      <p:pic>
        <p:nvPicPr>
          <p:cNvPr id="6163" name="Picture 22" descr="http://im4-tub-ru.yandex.net/i?id=124066361-55-72&amp;n=21">
            <a:hlinkClick r:id="rId12"/>
          </p:cNvPr>
          <p:cNvPicPr>
            <a:picLocks noChangeAspect="1" noChangeArrowheads="1"/>
          </p:cNvPicPr>
          <p:nvPr/>
        </p:nvPicPr>
        <p:blipFill>
          <a:blip r:embed="rId14" cstate="print"/>
          <a:srcRect/>
          <a:stretch>
            <a:fillRect/>
          </a:stretch>
        </p:blipFill>
        <p:spPr bwMode="auto">
          <a:xfrm rot="-10615940">
            <a:off x="6138863" y="3565525"/>
            <a:ext cx="682625" cy="574675"/>
          </a:xfrm>
          <a:prstGeom prst="rect">
            <a:avLst/>
          </a:prstGeom>
          <a:noFill/>
          <a:ln w="9525">
            <a:noFill/>
            <a:miter lim="800000"/>
            <a:headEnd/>
            <a:tailEnd/>
          </a:ln>
        </p:spPr>
      </p:pic>
      <p:pic>
        <p:nvPicPr>
          <p:cNvPr id="6164" name="Picture 22" descr="http://im4-tub-ru.yandex.net/i?id=124066361-55-72&amp;n=21">
            <a:hlinkClick r:id="rId12"/>
          </p:cNvPr>
          <p:cNvPicPr>
            <a:picLocks noChangeAspect="1" noChangeArrowheads="1"/>
          </p:cNvPicPr>
          <p:nvPr/>
        </p:nvPicPr>
        <p:blipFill>
          <a:blip r:embed="rId15" cstate="print"/>
          <a:srcRect/>
          <a:stretch>
            <a:fillRect/>
          </a:stretch>
        </p:blipFill>
        <p:spPr bwMode="auto">
          <a:xfrm rot="-10615940">
            <a:off x="2720975" y="8675688"/>
            <a:ext cx="682625" cy="45085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Прямоугольник 14"/>
          <p:cNvSpPr>
            <a:spLocks noChangeArrowheads="1"/>
          </p:cNvSpPr>
          <p:nvPr/>
        </p:nvSpPr>
        <p:spPr bwMode="auto">
          <a:xfrm>
            <a:off x="3957638" y="2195513"/>
            <a:ext cx="2900362" cy="369887"/>
          </a:xfrm>
          <a:prstGeom prst="rect">
            <a:avLst/>
          </a:prstGeom>
          <a:noFill/>
          <a:ln w="9525">
            <a:noFill/>
            <a:miter lim="800000"/>
            <a:headEnd/>
            <a:tailEnd/>
          </a:ln>
        </p:spPr>
        <p:txBody>
          <a:bodyPr>
            <a:spAutoFit/>
          </a:bodyPr>
          <a:lstStyle/>
          <a:p>
            <a:r>
              <a:rPr lang="ru-RU" b="1" i="1">
                <a:solidFill>
                  <a:srgbClr val="7030A0"/>
                </a:solidFill>
                <a:latin typeface="Times New Roman" pitchFamily="18" charset="0"/>
                <a:cs typeface="Times New Roman" pitchFamily="18" charset="0"/>
              </a:rPr>
              <a:t> Беседа с детьми о ПДД</a:t>
            </a:r>
            <a:endParaRPr lang="ru-RU" i="1">
              <a:solidFill>
                <a:srgbClr val="7030A0"/>
              </a:solidFill>
            </a:endParaRPr>
          </a:p>
        </p:txBody>
      </p:sp>
      <p:sp>
        <p:nvSpPr>
          <p:cNvPr id="7" name="Прямоугольник 23"/>
          <p:cNvSpPr>
            <a:spLocks noChangeArrowheads="1"/>
          </p:cNvSpPr>
          <p:nvPr/>
        </p:nvSpPr>
        <p:spPr bwMode="auto">
          <a:xfrm>
            <a:off x="3429000" y="5076825"/>
            <a:ext cx="3429000" cy="800100"/>
          </a:xfrm>
          <a:prstGeom prst="rect">
            <a:avLst/>
          </a:prstGeom>
          <a:noFill/>
          <a:ln w="9525">
            <a:noFill/>
            <a:miter lim="800000"/>
            <a:headEnd/>
            <a:tailEnd/>
          </a:ln>
        </p:spPr>
        <p:txBody>
          <a:bodyPr>
            <a:spAutoFit/>
          </a:bodyPr>
          <a:lstStyle/>
          <a:p>
            <a:pPr>
              <a:defRPr/>
            </a:pPr>
            <a:r>
              <a:rPr lang="ru-RU" b="1" i="1" dirty="0">
                <a:solidFill>
                  <a:schemeClr val="accent6">
                    <a:lumMod val="75000"/>
                  </a:schemeClr>
                </a:solidFill>
                <a:latin typeface="Times New Roman" pitchFamily="18" charset="0"/>
                <a:cs typeface="Times New Roman" pitchFamily="18" charset="0"/>
              </a:rPr>
              <a:t>Целевые прогулки  в октябре </a:t>
            </a:r>
          </a:p>
          <a:p>
            <a:pPr>
              <a:defRPr/>
            </a:pPr>
            <a:r>
              <a:rPr lang="ru-RU" sz="1400" u="sng" dirty="0">
                <a:latin typeface="Times New Roman" pitchFamily="18" charset="0"/>
                <a:cs typeface="Times New Roman" pitchFamily="18" charset="0"/>
              </a:rPr>
              <a:t> </a:t>
            </a:r>
            <a:endParaRPr lang="ru-RU" sz="1400" dirty="0"/>
          </a:p>
          <a:p>
            <a:pPr algn="ctr">
              <a:defRPr/>
            </a:pPr>
            <a:endParaRPr lang="ru-RU" sz="1400" b="1" dirty="0">
              <a:latin typeface="Times New Roman" pitchFamily="18" charset="0"/>
              <a:cs typeface="Times New Roman" pitchFamily="18" charset="0"/>
            </a:endParaRPr>
          </a:p>
        </p:txBody>
      </p:sp>
      <p:sp>
        <p:nvSpPr>
          <p:cNvPr id="7172" name="Rectangle 4"/>
          <p:cNvSpPr>
            <a:spLocks noChangeArrowheads="1"/>
          </p:cNvSpPr>
          <p:nvPr/>
        </p:nvSpPr>
        <p:spPr bwMode="auto">
          <a:xfrm>
            <a:off x="3284538" y="6588125"/>
            <a:ext cx="3573462" cy="2708275"/>
          </a:xfrm>
          <a:prstGeom prst="rect">
            <a:avLst/>
          </a:prstGeom>
          <a:noFill/>
          <a:ln w="9525">
            <a:noFill/>
            <a:miter lim="800000"/>
            <a:headEnd/>
            <a:tailEnd/>
          </a:ln>
        </p:spPr>
        <p:txBody>
          <a:bodyPr anchor="ctr">
            <a:spAutoFit/>
          </a:bodyPr>
          <a:lstStyle/>
          <a:p>
            <a:pPr algn="just" eaLnBrk="0" hangingPunct="0"/>
            <a:r>
              <a:rPr lang="ru-RU" sz="1400" b="1">
                <a:cs typeface="Times New Roman" pitchFamily="18" charset="0"/>
              </a:rPr>
              <a:t>      </a:t>
            </a:r>
            <a:r>
              <a:rPr lang="ru-RU" sz="1600" b="1">
                <a:latin typeface="Times New Roman" pitchFamily="18" charset="0"/>
                <a:cs typeface="Times New Roman" pitchFamily="18" charset="0"/>
              </a:rPr>
              <a:t> Наблюдение за автомобилем</a:t>
            </a:r>
            <a:endParaRPr lang="ru-RU" sz="1400">
              <a:latin typeface="Times New Roman" pitchFamily="18" charset="0"/>
              <a:cs typeface="Times New Roman" pitchFamily="18" charset="0"/>
            </a:endParaRPr>
          </a:p>
          <a:p>
            <a:pPr eaLnBrk="0" hangingPunct="0"/>
            <a:r>
              <a:rPr lang="ru-RU" sz="1400" u="sng">
                <a:latin typeface="Times New Roman" pitchFamily="18" charset="0"/>
                <a:cs typeface="Times New Roman" pitchFamily="18" charset="0"/>
              </a:rPr>
              <a:t> Цель:   </a:t>
            </a:r>
            <a:r>
              <a:rPr lang="ru-RU" sz="1400">
                <a:latin typeface="Times New Roman" pitchFamily="18" charset="0"/>
                <a:cs typeface="Times New Roman" pitchFamily="18" charset="0"/>
              </a:rPr>
              <a:t>Рассмотреть замеченный стоящий поблизости автомобиль. Определить цвет, посчитать колеса. Объяснить, для чего нужно запасное колесо. Спросить, зачем нужны фары. Посчитать, сколько дверей и зачем такое количество. Вспомнить, какой еще транспорт они знают.   Уточнить, где ездят машины. Как переходить улицу. С какой стороны у машины руль. Познакомить с профессией водителя. </a:t>
            </a:r>
          </a:p>
          <a:p>
            <a:pPr eaLnBrk="0" hangingPunct="0"/>
            <a:endParaRPr lang="ru-RU" sz="1400">
              <a:latin typeface="Times New Roman" pitchFamily="18" charset="0"/>
              <a:cs typeface="Times New Roman" pitchFamily="18" charset="0"/>
            </a:endParaRPr>
          </a:p>
        </p:txBody>
      </p:sp>
      <p:pic>
        <p:nvPicPr>
          <p:cNvPr id="7173" name="Picture 3" descr="http://im7-tub-ru.yandex.net/i?id=54071799-10-72"/>
          <p:cNvPicPr>
            <a:picLocks noChangeAspect="1" noChangeArrowheads="1"/>
          </p:cNvPicPr>
          <p:nvPr/>
        </p:nvPicPr>
        <p:blipFill>
          <a:blip r:embed="rId2" cstate="print"/>
          <a:srcRect/>
          <a:stretch>
            <a:fillRect/>
          </a:stretch>
        </p:blipFill>
        <p:spPr bwMode="auto">
          <a:xfrm>
            <a:off x="3644900" y="5508625"/>
            <a:ext cx="2592388" cy="1079500"/>
          </a:xfrm>
          <a:prstGeom prst="rect">
            <a:avLst/>
          </a:prstGeom>
          <a:noFill/>
          <a:ln w="9525">
            <a:noFill/>
            <a:miter lim="800000"/>
            <a:headEnd/>
            <a:tailEnd/>
          </a:ln>
        </p:spPr>
      </p:pic>
      <p:sp>
        <p:nvSpPr>
          <p:cNvPr id="7174" name="Rectangle 4"/>
          <p:cNvSpPr>
            <a:spLocks noChangeArrowheads="1"/>
          </p:cNvSpPr>
          <p:nvPr/>
        </p:nvSpPr>
        <p:spPr bwMode="auto">
          <a:xfrm>
            <a:off x="115888" y="0"/>
            <a:ext cx="3384550" cy="5170488"/>
          </a:xfrm>
          <a:prstGeom prst="rect">
            <a:avLst/>
          </a:prstGeom>
          <a:noFill/>
          <a:ln w="9525">
            <a:noFill/>
            <a:miter lim="800000"/>
            <a:headEnd/>
            <a:tailEnd/>
          </a:ln>
        </p:spPr>
        <p:txBody>
          <a:bodyPr anchor="ctr">
            <a:spAutoFit/>
          </a:bodyPr>
          <a:lstStyle/>
          <a:p>
            <a:pPr indent="130175" eaLnBrk="0" hangingPunct="0">
              <a:tabLst>
                <a:tab pos="212725" algn="l"/>
              </a:tabLst>
            </a:pPr>
            <a:r>
              <a:rPr lang="ru-RU" b="1">
                <a:solidFill>
                  <a:srgbClr val="3366FF"/>
                </a:solidFill>
                <a:latin typeface="Times New Roman" pitchFamily="18" charset="0"/>
                <a:cs typeface="Times New Roman" pitchFamily="18" charset="0"/>
              </a:rPr>
              <a:t>Безопасность пешехода </a:t>
            </a:r>
          </a:p>
          <a:p>
            <a:pPr indent="130175" eaLnBrk="0" hangingPunct="0">
              <a:tabLst>
                <a:tab pos="212725" algn="l"/>
              </a:tabLst>
            </a:pPr>
            <a:r>
              <a:rPr lang="ru-RU" b="1">
                <a:solidFill>
                  <a:srgbClr val="3366FF"/>
                </a:solidFill>
                <a:latin typeface="Times New Roman" pitchFamily="18" charset="0"/>
                <a:cs typeface="Times New Roman" pitchFamily="18" charset="0"/>
              </a:rPr>
              <a:t>       на дороге</a:t>
            </a:r>
            <a:endParaRPr lang="ru-RU">
              <a:latin typeface="Times New Roman" pitchFamily="18" charset="0"/>
              <a:cs typeface="Times New Roman" pitchFamily="18" charset="0"/>
            </a:endParaRPr>
          </a:p>
          <a:p>
            <a:pPr indent="130175" eaLnBrk="0" hangingPunct="0">
              <a:tabLst>
                <a:tab pos="212725" algn="l"/>
              </a:tabLst>
            </a:pPr>
            <a:r>
              <a:rPr lang="ru-RU" sz="1400">
                <a:solidFill>
                  <a:srgbClr val="000000"/>
                </a:solidFill>
                <a:latin typeface="Times New Roman" pitchFamily="18" charset="0"/>
                <a:ea typeface="Calibri" pitchFamily="34" charset="0"/>
                <a:cs typeface="Times New Roman" pitchFamily="18" charset="0"/>
              </a:rPr>
              <a:t>• Пешеходы должны двигаться по тротуарам или пешеход­ным дорожкам, а при их отсутствии — по обочинам, велоси­педной дорожке или в один ряд по краю проезжей части до­роги.</a:t>
            </a:r>
            <a:endParaRPr lang="ru-RU" sz="1400">
              <a:latin typeface="Times New Roman" pitchFamily="18" charset="0"/>
              <a:cs typeface="Times New Roman" pitchFamily="18" charset="0"/>
            </a:endParaRPr>
          </a:p>
          <a:p>
            <a:pPr indent="130175" eaLnBrk="0" hangingPunct="0">
              <a:tabLst>
                <a:tab pos="212725" algn="l"/>
              </a:tabLst>
            </a:pPr>
            <a:r>
              <a:rPr lang="ru-RU" sz="1400">
                <a:solidFill>
                  <a:srgbClr val="000000"/>
                </a:solidFill>
                <a:latin typeface="Times New Roman" pitchFamily="18" charset="0"/>
                <a:cs typeface="Calibri" pitchFamily="34" charset="0"/>
              </a:rPr>
              <a:t>• Вне населенных пунктов при движении по краю проез­жей части дороги пешеходы должны идти навстречу транс­портным средствам.</a:t>
            </a:r>
            <a:endParaRPr lang="ru-RU" sz="1400">
              <a:latin typeface="Times New Roman" pitchFamily="18" charset="0"/>
              <a:cs typeface="Times New Roman" pitchFamily="18" charset="0"/>
            </a:endParaRPr>
          </a:p>
          <a:p>
            <a:pPr indent="130175" eaLnBrk="0" hangingPunct="0">
              <a:tabLst>
                <a:tab pos="212725" algn="l"/>
              </a:tabLst>
            </a:pPr>
            <a:r>
              <a:rPr lang="ru-RU" sz="1400">
                <a:solidFill>
                  <a:srgbClr val="000000"/>
                </a:solidFill>
                <a:latin typeface="Times New Roman" pitchFamily="18" charset="0"/>
                <a:cs typeface="Calibri" pitchFamily="34" charset="0"/>
              </a:rPr>
              <a:t>• В случае если пешеход ведет велосипед, мотоцикл или мопед, он должен следовать по ходу движения транспортных средств.</a:t>
            </a:r>
            <a:endParaRPr lang="ru-RU" sz="1400">
              <a:latin typeface="Times New Roman" pitchFamily="18" charset="0"/>
              <a:cs typeface="Times New Roman" pitchFamily="18" charset="0"/>
            </a:endParaRPr>
          </a:p>
          <a:p>
            <a:pPr indent="130175" eaLnBrk="0" hangingPunct="0">
              <a:tabLst>
                <a:tab pos="212725" algn="l"/>
              </a:tabLst>
            </a:pPr>
            <a:r>
              <a:rPr lang="ru-RU" sz="1400">
                <a:solidFill>
                  <a:srgbClr val="000000"/>
                </a:solidFill>
                <a:latin typeface="Times New Roman" pitchFamily="18" charset="0"/>
                <a:cs typeface="Calibri" pitchFamily="34" charset="0"/>
              </a:rPr>
              <a:t>• При следовании по улице пешеход должен стараться обходить стороной выезды из гаражей, с автостоянок и других подобных мест, чтобы не попасть под выезжающий автомобиль.</a:t>
            </a:r>
            <a:endParaRPr lang="ru-RU" sz="1400">
              <a:latin typeface="Times New Roman" pitchFamily="18" charset="0"/>
              <a:cs typeface="Times New Roman" pitchFamily="18" charset="0"/>
            </a:endParaRPr>
          </a:p>
          <a:p>
            <a:pPr indent="130175" eaLnBrk="0" hangingPunct="0">
              <a:tabLst>
                <a:tab pos="212725" algn="l"/>
              </a:tabLst>
            </a:pPr>
            <a:r>
              <a:rPr lang="ru-RU" sz="1400">
                <a:solidFill>
                  <a:srgbClr val="000000"/>
                </a:solidFill>
                <a:latin typeface="Times New Roman" pitchFamily="18" charset="0"/>
                <a:cs typeface="Calibri" pitchFamily="34" charset="0"/>
              </a:rPr>
              <a:t>• Пешеход не должен останавливаться в непосредственной близости от проходящего автомобиля.</a:t>
            </a:r>
            <a:endParaRPr lang="ru-RU" sz="1400">
              <a:latin typeface="Times New Roman" pitchFamily="18" charset="0"/>
              <a:cs typeface="Times New Roman" pitchFamily="18" charset="0"/>
            </a:endParaRPr>
          </a:p>
        </p:txBody>
      </p:sp>
      <p:pic>
        <p:nvPicPr>
          <p:cNvPr id="7175" name="Picture 8" descr="http://im8-tub-ru.yandex.net/i?id=643837967-56-72"/>
          <p:cNvPicPr>
            <a:picLocks noChangeAspect="1" noChangeArrowheads="1"/>
          </p:cNvPicPr>
          <p:nvPr/>
        </p:nvPicPr>
        <p:blipFill>
          <a:blip r:embed="rId3" cstate="print"/>
          <a:srcRect/>
          <a:stretch>
            <a:fillRect/>
          </a:stretch>
        </p:blipFill>
        <p:spPr bwMode="auto">
          <a:xfrm>
            <a:off x="3789363" y="179388"/>
            <a:ext cx="2879725" cy="2016125"/>
          </a:xfrm>
          <a:prstGeom prst="rect">
            <a:avLst/>
          </a:prstGeom>
          <a:noFill/>
          <a:ln w="9525">
            <a:noFill/>
            <a:miter lim="800000"/>
            <a:headEnd/>
            <a:tailEnd/>
          </a:ln>
        </p:spPr>
      </p:pic>
      <p:pic>
        <p:nvPicPr>
          <p:cNvPr id="7176" name="Picture 10" descr="http://im6-tub-ru.yandex.net/i?id=228626875-16-72"/>
          <p:cNvPicPr>
            <a:picLocks noChangeAspect="1" noChangeArrowheads="1"/>
          </p:cNvPicPr>
          <p:nvPr/>
        </p:nvPicPr>
        <p:blipFill>
          <a:blip r:embed="rId4" cstate="print"/>
          <a:srcRect/>
          <a:stretch>
            <a:fillRect/>
          </a:stretch>
        </p:blipFill>
        <p:spPr bwMode="auto">
          <a:xfrm>
            <a:off x="404813" y="5148263"/>
            <a:ext cx="2232025" cy="1511300"/>
          </a:xfrm>
          <a:prstGeom prst="rect">
            <a:avLst/>
          </a:prstGeom>
          <a:noFill/>
          <a:ln w="9525">
            <a:noFill/>
            <a:miter lim="800000"/>
            <a:headEnd/>
            <a:tailEnd/>
          </a:ln>
        </p:spPr>
      </p:pic>
      <p:sp>
        <p:nvSpPr>
          <p:cNvPr id="7177" name="Rectangle 12"/>
          <p:cNvSpPr>
            <a:spLocks noChangeArrowheads="1"/>
          </p:cNvSpPr>
          <p:nvPr/>
        </p:nvSpPr>
        <p:spPr bwMode="auto">
          <a:xfrm>
            <a:off x="0" y="6805613"/>
            <a:ext cx="3357563" cy="2338387"/>
          </a:xfrm>
          <a:prstGeom prst="rect">
            <a:avLst/>
          </a:prstGeom>
          <a:noFill/>
          <a:ln w="9525">
            <a:noFill/>
            <a:miter lim="800000"/>
            <a:headEnd/>
            <a:tailEnd/>
          </a:ln>
        </p:spPr>
        <p:txBody>
          <a:bodyPr anchor="ctr">
            <a:spAutoFit/>
          </a:bodyPr>
          <a:lstStyle/>
          <a:p>
            <a:pPr indent="449263" algn="just" eaLnBrk="0" hangingPunct="0"/>
            <a:r>
              <a:rPr lang="ru-RU" sz="1400" b="1">
                <a:cs typeface="Times New Roman" pitchFamily="18" charset="0"/>
              </a:rPr>
              <a:t>  </a:t>
            </a:r>
            <a:r>
              <a:rPr lang="ru-RU" sz="1400" b="1">
                <a:latin typeface="Times New Roman" pitchFamily="18" charset="0"/>
                <a:cs typeface="Times New Roman" pitchFamily="18" charset="0"/>
              </a:rPr>
              <a:t>Пешеход</a:t>
            </a:r>
            <a:r>
              <a:rPr lang="ru-RU" sz="1400" b="1">
                <a:cs typeface="Times New Roman" pitchFamily="18" charset="0"/>
              </a:rPr>
              <a:t> имеет право</a:t>
            </a:r>
          </a:p>
          <a:p>
            <a:pPr indent="449263" eaLnBrk="0" hangingPunct="0"/>
            <a:r>
              <a:rPr lang="ru-RU" sz="1200">
                <a:cs typeface="Times New Roman" pitchFamily="18" charset="0"/>
              </a:rPr>
              <a:t>а</a:t>
            </a:r>
            <a:r>
              <a:rPr lang="ru-RU" sz="1200">
                <a:latin typeface="Times New Roman" pitchFamily="18" charset="0"/>
                <a:cs typeface="Times New Roman" pitchFamily="18" charset="0"/>
              </a:rPr>
              <a:t>) на преимущество во время перехода проезжей части обозначенными нерегулируемыми пешеходными переходами, а также регулированными переходами при наличии на то соответствующего сигнала регулировщика или светофора;</a:t>
            </a:r>
          </a:p>
          <a:p>
            <a:pPr indent="449263" eaLnBrk="0" hangingPunct="0"/>
            <a:r>
              <a:rPr lang="ru-RU" sz="1200">
                <a:latin typeface="Times New Roman" pitchFamily="18" charset="0"/>
                <a:cs typeface="Times New Roman" pitchFamily="18" charset="0"/>
              </a:rPr>
              <a:t>б) требовать от органов исполнительной власти, собственников автомобильных дорог, улиц и железнодорожных переездов создания условий для обеспечения безопасности дорожного движения.</a:t>
            </a:r>
          </a:p>
        </p:txBody>
      </p:sp>
      <p:sp>
        <p:nvSpPr>
          <p:cNvPr id="7178" name="Прямоугольник 11"/>
          <p:cNvSpPr>
            <a:spLocks noChangeArrowheads="1"/>
          </p:cNvSpPr>
          <p:nvPr/>
        </p:nvSpPr>
        <p:spPr bwMode="auto">
          <a:xfrm>
            <a:off x="3789363" y="2484438"/>
            <a:ext cx="2952750" cy="2738437"/>
          </a:xfrm>
          <a:prstGeom prst="rect">
            <a:avLst/>
          </a:prstGeom>
          <a:noFill/>
          <a:ln w="9525">
            <a:noFill/>
            <a:miter lim="800000"/>
            <a:headEnd/>
            <a:tailEnd/>
          </a:ln>
        </p:spPr>
        <p:txBody>
          <a:bodyPr>
            <a:spAutoFit/>
          </a:bodyPr>
          <a:lstStyle/>
          <a:p>
            <a:r>
              <a:rPr lang="ru-RU" sz="1400" b="1">
                <a:latin typeface="Times New Roman" pitchFamily="18" charset="0"/>
                <a:cs typeface="Times New Roman" pitchFamily="18" charset="0"/>
              </a:rPr>
              <a:t>«Где и как проходить улицу».</a:t>
            </a:r>
            <a:r>
              <a:rPr lang="ru-RU" sz="1400">
                <a:latin typeface="Times New Roman" pitchFamily="18" charset="0"/>
                <a:cs typeface="Times New Roman" pitchFamily="18" charset="0"/>
              </a:rPr>
              <a:t/>
            </a:r>
            <a:br>
              <a:rPr lang="ru-RU" sz="1400">
                <a:latin typeface="Times New Roman" pitchFamily="18" charset="0"/>
                <a:cs typeface="Times New Roman" pitchFamily="18" charset="0"/>
              </a:rPr>
            </a:br>
            <a:r>
              <a:rPr lang="ru-RU" sz="1400">
                <a:latin typeface="Times New Roman" pitchFamily="18" charset="0"/>
                <a:cs typeface="Times New Roman" pitchFamily="18" charset="0"/>
              </a:rPr>
              <a:t>Цели: Дать представление об обстановке на улице. Закрепить (3 знания) о дорожных знаках, указателях, о их назначениях. Упражнять детей в поведении на улице, в правилах перехода через  дорогу. Воспитывать привычку соблюдать правила дорожного движения </a:t>
            </a:r>
            <a:br>
              <a:rPr lang="ru-RU" sz="1400">
                <a:latin typeface="Times New Roman" pitchFamily="18" charset="0"/>
                <a:cs typeface="Times New Roman" pitchFamily="18" charset="0"/>
              </a:rPr>
            </a:br>
            <a:r>
              <a:rPr lang="ru-RU" sz="1400">
                <a:latin typeface="Times New Roman" pitchFamily="18" charset="0"/>
                <a:cs typeface="Times New Roman" pitchFamily="18" charset="0"/>
              </a:rPr>
              <a:t>(ПДД).</a:t>
            </a:r>
            <a:r>
              <a:rPr lang="ru-RU"/>
              <a:t/>
            </a:r>
            <a:br>
              <a:rPr lang="ru-RU"/>
            </a:br>
            <a:endParaRPr lang="ru-RU"/>
          </a:p>
        </p:txBody>
      </p:sp>
      <p:pic>
        <p:nvPicPr>
          <p:cNvPr id="7179" name="Picture 22" descr="http://im4-tub-ru.yandex.net/i?id=124066361-55-72&amp;n=21">
            <a:hlinkClick r:id="rId5"/>
          </p:cNvPr>
          <p:cNvPicPr>
            <a:picLocks noChangeAspect="1" noChangeArrowheads="1"/>
          </p:cNvPicPr>
          <p:nvPr/>
        </p:nvPicPr>
        <p:blipFill>
          <a:blip r:embed="rId6" cstate="print"/>
          <a:srcRect/>
          <a:stretch>
            <a:fillRect/>
          </a:stretch>
        </p:blipFill>
        <p:spPr bwMode="auto">
          <a:xfrm rot="-10615940">
            <a:off x="2708275" y="5357813"/>
            <a:ext cx="866775" cy="941387"/>
          </a:xfrm>
          <a:prstGeom prst="rect">
            <a:avLst/>
          </a:prstGeom>
          <a:noFill/>
          <a:ln w="9525">
            <a:noFill/>
            <a:miter lim="800000"/>
            <a:headEnd/>
            <a:tailEnd/>
          </a:ln>
        </p:spPr>
      </p:pic>
      <p:pic>
        <p:nvPicPr>
          <p:cNvPr id="7180" name="Picture 22" descr="http://im4-tub-ru.yandex.net/i?id=124066361-55-72&amp;n=21">
            <a:hlinkClick r:id="rId5"/>
          </p:cNvPr>
          <p:cNvPicPr>
            <a:picLocks noChangeAspect="1" noChangeArrowheads="1"/>
          </p:cNvPicPr>
          <p:nvPr/>
        </p:nvPicPr>
        <p:blipFill>
          <a:blip r:embed="rId7" cstate="print"/>
          <a:srcRect/>
          <a:stretch>
            <a:fillRect/>
          </a:stretch>
        </p:blipFill>
        <p:spPr bwMode="auto">
          <a:xfrm rot="10440234">
            <a:off x="14288" y="6386513"/>
            <a:ext cx="536575" cy="574675"/>
          </a:xfrm>
          <a:prstGeom prst="rect">
            <a:avLst/>
          </a:prstGeom>
          <a:noFill/>
          <a:ln w="9525">
            <a:noFill/>
            <a:miter lim="800000"/>
            <a:headEnd/>
            <a:tailEnd/>
          </a:ln>
        </p:spPr>
      </p:pic>
      <p:pic>
        <p:nvPicPr>
          <p:cNvPr id="7181" name="Picture 22" descr="http://im4-tub-ru.yandex.net/i?id=124066361-55-72&amp;n=21">
            <a:hlinkClick r:id="rId5"/>
          </p:cNvPr>
          <p:cNvPicPr>
            <a:picLocks noChangeAspect="1" noChangeArrowheads="1"/>
          </p:cNvPicPr>
          <p:nvPr/>
        </p:nvPicPr>
        <p:blipFill>
          <a:blip r:embed="rId8" cstate="print"/>
          <a:srcRect/>
          <a:stretch>
            <a:fillRect/>
          </a:stretch>
        </p:blipFill>
        <p:spPr bwMode="auto">
          <a:xfrm rot="-10615940">
            <a:off x="3011488" y="196850"/>
            <a:ext cx="684212" cy="576263"/>
          </a:xfrm>
          <a:prstGeom prst="rect">
            <a:avLst/>
          </a:prstGeom>
          <a:noFill/>
          <a:ln w="9525">
            <a:noFill/>
            <a:miter lim="800000"/>
            <a:headEnd/>
            <a:tailEnd/>
          </a:ln>
        </p:spPr>
      </p:pic>
      <p:pic>
        <p:nvPicPr>
          <p:cNvPr id="7182" name="Picture 20" descr="http://im3-tub-ru.yandex.net/i?id=277628069-19-72&amp;n=21">
            <a:hlinkClick r:id="rId9"/>
          </p:cNvPr>
          <p:cNvPicPr>
            <a:picLocks noChangeAspect="1" noChangeArrowheads="1"/>
          </p:cNvPicPr>
          <p:nvPr/>
        </p:nvPicPr>
        <p:blipFill>
          <a:blip r:embed="rId10" cstate="print"/>
          <a:srcRect/>
          <a:stretch>
            <a:fillRect/>
          </a:stretch>
        </p:blipFill>
        <p:spPr bwMode="auto">
          <a:xfrm>
            <a:off x="2997200" y="2484438"/>
            <a:ext cx="863600" cy="852487"/>
          </a:xfrm>
          <a:prstGeom prst="rect">
            <a:avLst/>
          </a:prstGeom>
          <a:noFill/>
          <a:ln w="9525">
            <a:noFill/>
            <a:miter lim="800000"/>
            <a:headEnd/>
            <a:tailEnd/>
          </a:ln>
        </p:spPr>
      </p:pic>
      <p:pic>
        <p:nvPicPr>
          <p:cNvPr id="7183" name="Picture 16" descr="http://im7-tub-ru.yandex.net/i?id=432313554-63-72&amp;n=21">
            <a:hlinkClick r:id="rId11"/>
          </p:cNvPr>
          <p:cNvPicPr>
            <a:picLocks noChangeAspect="1" noChangeArrowheads="1"/>
          </p:cNvPicPr>
          <p:nvPr/>
        </p:nvPicPr>
        <p:blipFill>
          <a:blip r:embed="rId12" cstate="print"/>
          <a:srcRect/>
          <a:stretch>
            <a:fillRect/>
          </a:stretch>
        </p:blipFill>
        <p:spPr bwMode="auto">
          <a:xfrm rot="5579423">
            <a:off x="5715001" y="4308475"/>
            <a:ext cx="615950" cy="911225"/>
          </a:xfrm>
          <a:prstGeom prst="rect">
            <a:avLst/>
          </a:prstGeom>
          <a:noFill/>
          <a:ln w="9525">
            <a:noFill/>
            <a:miter lim="800000"/>
            <a:headEnd/>
            <a:tailEnd/>
          </a:ln>
        </p:spPr>
      </p:pic>
      <p:pic>
        <p:nvPicPr>
          <p:cNvPr id="7184" name="Picture 16" descr="http://im7-tub-ru.yandex.net/i?id=432313554-63-72&amp;n=21">
            <a:hlinkClick r:id="rId11"/>
          </p:cNvPr>
          <p:cNvPicPr>
            <a:picLocks noChangeAspect="1" noChangeArrowheads="1"/>
          </p:cNvPicPr>
          <p:nvPr/>
        </p:nvPicPr>
        <p:blipFill>
          <a:blip r:embed="rId13" cstate="print"/>
          <a:srcRect/>
          <a:stretch>
            <a:fillRect/>
          </a:stretch>
        </p:blipFill>
        <p:spPr bwMode="auto">
          <a:xfrm>
            <a:off x="6348413" y="7696200"/>
            <a:ext cx="460375" cy="911225"/>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3" descr="http://im7-tub-ru.yandex.net/i?id=273070905-23-72&amp;n=21">
            <a:hlinkClick r:id="rId2"/>
          </p:cNvPr>
          <p:cNvPicPr>
            <a:picLocks noChangeAspect="1" noChangeArrowheads="1"/>
          </p:cNvPicPr>
          <p:nvPr/>
        </p:nvPicPr>
        <p:blipFill>
          <a:blip r:embed="rId3" cstate="print"/>
          <a:srcRect/>
          <a:stretch>
            <a:fillRect/>
          </a:stretch>
        </p:blipFill>
        <p:spPr bwMode="auto">
          <a:xfrm>
            <a:off x="260350" y="468313"/>
            <a:ext cx="1700213" cy="1295400"/>
          </a:xfrm>
          <a:prstGeom prst="rect">
            <a:avLst/>
          </a:prstGeom>
          <a:noFill/>
          <a:ln w="9525">
            <a:noFill/>
            <a:miter lim="800000"/>
            <a:headEnd/>
            <a:tailEnd/>
          </a:ln>
        </p:spPr>
      </p:pic>
      <p:sp>
        <p:nvSpPr>
          <p:cNvPr id="8195" name="Прямоугольник 12"/>
          <p:cNvSpPr>
            <a:spLocks noChangeArrowheads="1"/>
          </p:cNvSpPr>
          <p:nvPr/>
        </p:nvSpPr>
        <p:spPr bwMode="auto">
          <a:xfrm>
            <a:off x="1989138" y="827088"/>
            <a:ext cx="3429000" cy="1169987"/>
          </a:xfrm>
          <a:prstGeom prst="rect">
            <a:avLst/>
          </a:prstGeom>
          <a:noFill/>
          <a:ln w="9525">
            <a:noFill/>
            <a:miter lim="800000"/>
            <a:headEnd/>
            <a:tailEnd/>
          </a:ln>
        </p:spPr>
        <p:txBody>
          <a:bodyPr>
            <a:spAutoFit/>
          </a:bodyPr>
          <a:lstStyle/>
          <a:p>
            <a:r>
              <a:rPr lang="ru-RU" sz="1400">
                <a:latin typeface="Times New Roman" pitchFamily="18" charset="0"/>
                <a:cs typeface="Times New Roman" pitchFamily="18" charset="0"/>
              </a:rPr>
              <a:t> Советуем почитать  </a:t>
            </a:r>
          </a:p>
          <a:p>
            <a:r>
              <a:rPr lang="ru-RU" sz="1400">
                <a:latin typeface="Times New Roman" pitchFamily="18" charset="0"/>
                <a:cs typeface="Times New Roman" pitchFamily="18" charset="0"/>
              </a:rPr>
              <a:t>детям о ПДД .</a:t>
            </a:r>
          </a:p>
          <a:p>
            <a:endParaRPr lang="ru-RU" sz="1400">
              <a:latin typeface="Times New Roman" pitchFamily="18" charset="0"/>
              <a:cs typeface="Times New Roman" pitchFamily="18" charset="0"/>
            </a:endParaRPr>
          </a:p>
          <a:p>
            <a:r>
              <a:rPr lang="ru-RU" sz="1400">
                <a:latin typeface="Times New Roman" pitchFamily="18" charset="0"/>
                <a:cs typeface="Times New Roman" pitchFamily="18" charset="0"/>
              </a:rPr>
              <a:t> </a:t>
            </a:r>
          </a:p>
          <a:p>
            <a:r>
              <a:rPr lang="ru-RU" sz="1400"/>
              <a:t> </a:t>
            </a:r>
          </a:p>
        </p:txBody>
      </p:sp>
      <p:pic>
        <p:nvPicPr>
          <p:cNvPr id="8196" name="i-main-pic" descr="Картинка 418 из 10776">
            <a:hlinkClick r:id="rId4"/>
          </p:cNvPr>
          <p:cNvPicPr>
            <a:picLocks noChangeAspect="1" noChangeArrowheads="1"/>
          </p:cNvPicPr>
          <p:nvPr/>
        </p:nvPicPr>
        <p:blipFill>
          <a:blip r:embed="rId5" cstate="print"/>
          <a:srcRect/>
          <a:stretch>
            <a:fillRect/>
          </a:stretch>
        </p:blipFill>
        <p:spPr bwMode="auto">
          <a:xfrm>
            <a:off x="4076700" y="107950"/>
            <a:ext cx="2376488" cy="1511300"/>
          </a:xfrm>
          <a:prstGeom prst="rect">
            <a:avLst/>
          </a:prstGeom>
          <a:noFill/>
          <a:ln w="9525">
            <a:noFill/>
            <a:miter lim="800000"/>
            <a:headEnd/>
            <a:tailEnd/>
          </a:ln>
        </p:spPr>
      </p:pic>
      <p:sp>
        <p:nvSpPr>
          <p:cNvPr id="8197" name="Прямоугольник 14"/>
          <p:cNvSpPr>
            <a:spLocks noChangeArrowheads="1"/>
          </p:cNvSpPr>
          <p:nvPr/>
        </p:nvSpPr>
        <p:spPr bwMode="auto">
          <a:xfrm>
            <a:off x="0" y="107950"/>
            <a:ext cx="3789363" cy="368300"/>
          </a:xfrm>
          <a:prstGeom prst="rect">
            <a:avLst/>
          </a:prstGeom>
          <a:noFill/>
          <a:ln w="9525">
            <a:noFill/>
            <a:miter lim="800000"/>
            <a:headEnd/>
            <a:tailEnd/>
          </a:ln>
        </p:spPr>
        <p:txBody>
          <a:bodyPr>
            <a:spAutoFit/>
          </a:bodyPr>
          <a:lstStyle/>
          <a:p>
            <a:r>
              <a:rPr lang="ru-RU" b="1" i="1">
                <a:solidFill>
                  <a:srgbClr val="7030A0"/>
                </a:solidFill>
                <a:latin typeface="Times New Roman" pitchFamily="18" charset="0"/>
                <a:cs typeface="Times New Roman" pitchFamily="18" charset="0"/>
              </a:rPr>
              <a:t>Что почитать ребенку о ПДД ?</a:t>
            </a:r>
            <a:endParaRPr lang="ru-RU" i="1">
              <a:solidFill>
                <a:srgbClr val="7030A0"/>
              </a:solidFill>
            </a:endParaRPr>
          </a:p>
        </p:txBody>
      </p:sp>
      <p:sp>
        <p:nvSpPr>
          <p:cNvPr id="8198" name="Прямоугольник 15"/>
          <p:cNvSpPr>
            <a:spLocks noChangeArrowheads="1"/>
          </p:cNvSpPr>
          <p:nvPr/>
        </p:nvSpPr>
        <p:spPr bwMode="auto">
          <a:xfrm>
            <a:off x="3213100" y="4859338"/>
            <a:ext cx="3500438" cy="3600450"/>
          </a:xfrm>
          <a:prstGeom prst="rect">
            <a:avLst/>
          </a:prstGeom>
          <a:noFill/>
          <a:ln w="9525">
            <a:noFill/>
            <a:miter lim="800000"/>
            <a:headEnd/>
            <a:tailEnd/>
          </a:ln>
        </p:spPr>
        <p:txBody>
          <a:bodyPr>
            <a:spAutoFit/>
          </a:bodyPr>
          <a:lstStyle/>
          <a:p>
            <a:pPr eaLnBrk="0" hangingPunct="0"/>
            <a:r>
              <a:rPr lang="ru-RU" sz="1400" b="1" i="1">
                <a:latin typeface="Times New Roman" pitchFamily="18" charset="0"/>
                <a:cs typeface="Times New Roman" pitchFamily="18" charset="0"/>
              </a:rPr>
              <a:t>                 Подвижная игра</a:t>
            </a:r>
            <a:r>
              <a:rPr lang="ru-RU" sz="1400" b="1"/>
              <a:t>"Такси".</a:t>
            </a:r>
            <a:r>
              <a:rPr lang="ru-RU" sz="1400"/>
              <a:t> </a:t>
            </a:r>
          </a:p>
          <a:p>
            <a:pPr eaLnBrk="0" hangingPunct="0"/>
            <a:r>
              <a:rPr lang="ru-RU" sz="1400" u="sng">
                <a:latin typeface="Times New Roman" pitchFamily="18" charset="0"/>
                <a:cs typeface="Times New Roman" pitchFamily="18" charset="0"/>
              </a:rPr>
              <a:t>Цель </a:t>
            </a:r>
            <a:r>
              <a:rPr lang="ru-RU" sz="1400">
                <a:latin typeface="Times New Roman" pitchFamily="18" charset="0"/>
                <a:cs typeface="Times New Roman" pitchFamily="18" charset="0"/>
              </a:rPr>
              <a:t>- приучать детей двигаться вдвоем, соразмерять движения друг с другом, менять направление движения, быть внимательными к партнеру по игре. </a:t>
            </a:r>
          </a:p>
          <a:p>
            <a:pPr eaLnBrk="0" hangingPunct="0"/>
            <a:r>
              <a:rPr lang="ru-RU" sz="1400">
                <a:latin typeface="Times New Roman" pitchFamily="18" charset="0"/>
                <a:cs typeface="Times New Roman" pitchFamily="18" charset="0"/>
              </a:rPr>
              <a:t>Ход игры: Ребенок  становятся внутри обруча — он водитель, взрослый - пассажир, перемещаются по площадке</a:t>
            </a:r>
            <a:endParaRPr lang="ru-RU" sz="1400" b="1" i="1">
              <a:latin typeface="Times New Roman" pitchFamily="18" charset="0"/>
              <a:cs typeface="Times New Roman" pitchFamily="18" charset="0"/>
            </a:endParaRPr>
          </a:p>
          <a:p>
            <a:pPr eaLnBrk="0" hangingPunct="0"/>
            <a:r>
              <a:rPr lang="ru-RU" sz="1400" b="1" i="1">
                <a:latin typeface="Times New Roman" pitchFamily="18" charset="0"/>
                <a:cs typeface="Times New Roman" pitchFamily="18" charset="0"/>
              </a:rPr>
              <a:t>  </a:t>
            </a:r>
            <a:r>
              <a:rPr lang="ru-RU">
                <a:latin typeface="Times New Roman" pitchFamily="18" charset="0"/>
                <a:cs typeface="Times New Roman" pitchFamily="18" charset="0"/>
              </a:rPr>
              <a:t>           </a:t>
            </a:r>
            <a:r>
              <a:rPr lang="ru-RU" sz="1400" b="1" i="1">
                <a:latin typeface="Times New Roman" pitchFamily="18" charset="0"/>
                <a:cs typeface="Times New Roman" pitchFamily="18" charset="0"/>
              </a:rPr>
              <a:t> Дидактическая игра</a:t>
            </a:r>
          </a:p>
          <a:p>
            <a:pPr eaLnBrk="0" hangingPunct="0"/>
            <a:r>
              <a:rPr lang="ru-RU" sz="1400" b="1">
                <a:latin typeface="Times New Roman" pitchFamily="18" charset="0"/>
                <a:cs typeface="Times New Roman" pitchFamily="18" charset="0"/>
              </a:rPr>
              <a:t> «Собери картинку»  </a:t>
            </a:r>
            <a:r>
              <a:rPr lang="ru-RU" sz="1400">
                <a:latin typeface="Times New Roman" pitchFamily="18" charset="0"/>
                <a:cs typeface="Times New Roman" pitchFamily="18" charset="0"/>
              </a:rPr>
              <a:t>на тему «Транспорт»</a:t>
            </a:r>
          </a:p>
          <a:p>
            <a:pPr eaLnBrk="0" hangingPunct="0"/>
            <a:r>
              <a:rPr lang="ru-RU" sz="1400" u="sng">
                <a:latin typeface="Times New Roman" pitchFamily="18" charset="0"/>
                <a:cs typeface="Times New Roman" pitchFamily="18" charset="0"/>
              </a:rPr>
              <a:t>Цель: </a:t>
            </a:r>
            <a:r>
              <a:rPr lang="ru-RU" sz="1400">
                <a:latin typeface="Times New Roman" pitchFamily="18" charset="0"/>
                <a:cs typeface="Times New Roman" pitchFamily="18" charset="0"/>
              </a:rPr>
              <a:t>развитие памяти, внимания, воображения, логического мышления, мелкой моторики  рук, знакомить детей с видами транспорта</a:t>
            </a:r>
          </a:p>
          <a:p>
            <a:pPr eaLnBrk="0" hangingPunct="0"/>
            <a:endParaRPr lang="ru-RU" sz="1400" b="1">
              <a:latin typeface="Times New Roman" pitchFamily="18" charset="0"/>
              <a:cs typeface="Times New Roman" pitchFamily="18" charset="0"/>
            </a:endParaRPr>
          </a:p>
          <a:p>
            <a:pPr eaLnBrk="0" hangingPunct="0"/>
            <a:r>
              <a:rPr lang="ru-RU" sz="1400" b="1" i="1">
                <a:latin typeface="Times New Roman" pitchFamily="18" charset="0"/>
                <a:cs typeface="Times New Roman" pitchFamily="18" charset="0"/>
              </a:rPr>
              <a:t>                       </a:t>
            </a:r>
            <a:endParaRPr lang="ru-RU" sz="1400" i="1">
              <a:latin typeface="Times New Roman" pitchFamily="18" charset="0"/>
              <a:cs typeface="Times New Roman" pitchFamily="18" charset="0"/>
            </a:endParaRPr>
          </a:p>
        </p:txBody>
      </p:sp>
      <p:sp>
        <p:nvSpPr>
          <p:cNvPr id="8199" name="Прямоугольник 16"/>
          <p:cNvSpPr>
            <a:spLocks noChangeArrowheads="1"/>
          </p:cNvSpPr>
          <p:nvPr/>
        </p:nvSpPr>
        <p:spPr bwMode="auto">
          <a:xfrm>
            <a:off x="3905250" y="1619250"/>
            <a:ext cx="2952750" cy="615950"/>
          </a:xfrm>
          <a:prstGeom prst="rect">
            <a:avLst/>
          </a:prstGeom>
          <a:noFill/>
          <a:ln w="9525">
            <a:noFill/>
            <a:miter lim="800000"/>
            <a:headEnd/>
            <a:tailEnd/>
          </a:ln>
        </p:spPr>
        <p:txBody>
          <a:bodyPr>
            <a:spAutoFit/>
          </a:bodyPr>
          <a:lstStyle/>
          <a:p>
            <a:r>
              <a:rPr lang="ru-RU" b="1">
                <a:latin typeface="Times New Roman" pitchFamily="18" charset="0"/>
                <a:cs typeface="Times New Roman" pitchFamily="18" charset="0"/>
              </a:rPr>
              <a:t> </a:t>
            </a:r>
            <a:r>
              <a:rPr lang="ru-RU" sz="1600" b="1" i="1">
                <a:solidFill>
                  <a:srgbClr val="00B050"/>
                </a:solidFill>
                <a:latin typeface="Times New Roman" pitchFamily="18" charset="0"/>
                <a:cs typeface="Times New Roman" pitchFamily="18" charset="0"/>
              </a:rPr>
              <a:t>Игры  для закрепления</a:t>
            </a:r>
          </a:p>
          <a:p>
            <a:r>
              <a:rPr lang="ru-RU" sz="1600" b="1" i="1">
                <a:solidFill>
                  <a:srgbClr val="00B050"/>
                </a:solidFill>
                <a:latin typeface="Times New Roman" pitchFamily="18" charset="0"/>
                <a:cs typeface="Times New Roman" pitchFamily="18" charset="0"/>
              </a:rPr>
              <a:t> знаний детей   о ПДД?</a:t>
            </a:r>
            <a:endParaRPr lang="ru-RU" sz="1600" i="1">
              <a:solidFill>
                <a:srgbClr val="00B050"/>
              </a:solidFill>
            </a:endParaRPr>
          </a:p>
        </p:txBody>
      </p:sp>
      <p:sp>
        <p:nvSpPr>
          <p:cNvPr id="8200" name="Прямоугольник 11"/>
          <p:cNvSpPr>
            <a:spLocks noChangeArrowheads="1"/>
          </p:cNvSpPr>
          <p:nvPr/>
        </p:nvSpPr>
        <p:spPr bwMode="auto">
          <a:xfrm>
            <a:off x="188913" y="6372225"/>
            <a:ext cx="3429000" cy="522288"/>
          </a:xfrm>
          <a:prstGeom prst="rect">
            <a:avLst/>
          </a:prstGeom>
          <a:noFill/>
          <a:ln w="9525">
            <a:noFill/>
            <a:miter lim="800000"/>
            <a:headEnd/>
            <a:tailEnd/>
          </a:ln>
        </p:spPr>
        <p:txBody>
          <a:bodyPr>
            <a:spAutoFit/>
          </a:bodyPr>
          <a:lstStyle/>
          <a:p>
            <a:r>
              <a:rPr lang="ru-RU" sz="1400">
                <a:latin typeface="Times New Roman" pitchFamily="18" charset="0"/>
                <a:cs typeface="Times New Roman" pitchFamily="18" charset="0"/>
              </a:rPr>
              <a:t>         </a:t>
            </a:r>
            <a:r>
              <a:rPr lang="ru-RU" sz="1400" b="1" i="1">
                <a:latin typeface="Times New Roman" pitchFamily="18" charset="0"/>
                <a:cs typeface="Times New Roman" pitchFamily="18" charset="0"/>
              </a:rPr>
              <a:t> Загадка</a:t>
            </a:r>
          </a:p>
          <a:p>
            <a:r>
              <a:rPr lang="ru-RU" sz="1400">
                <a:latin typeface="Times New Roman" pitchFamily="18" charset="0"/>
                <a:cs typeface="Times New Roman" pitchFamily="18" charset="0"/>
              </a:rPr>
              <a:t> </a:t>
            </a:r>
            <a:endParaRPr lang="ru-RU" sz="1400"/>
          </a:p>
        </p:txBody>
      </p:sp>
      <p:sp>
        <p:nvSpPr>
          <p:cNvPr id="8201" name="Прямоугольник 10"/>
          <p:cNvSpPr>
            <a:spLocks noChangeArrowheads="1"/>
          </p:cNvSpPr>
          <p:nvPr/>
        </p:nvSpPr>
        <p:spPr bwMode="auto">
          <a:xfrm>
            <a:off x="3429000" y="2124075"/>
            <a:ext cx="3429000" cy="1600200"/>
          </a:xfrm>
          <a:prstGeom prst="rect">
            <a:avLst/>
          </a:prstGeom>
          <a:noFill/>
          <a:ln w="9525">
            <a:noFill/>
            <a:miter lim="800000"/>
            <a:headEnd/>
            <a:tailEnd/>
          </a:ln>
        </p:spPr>
        <p:txBody>
          <a:bodyPr>
            <a:spAutoFit/>
          </a:bodyPr>
          <a:lstStyle/>
          <a:p>
            <a:pPr eaLnBrk="0" hangingPunct="0"/>
            <a:r>
              <a:rPr lang="ru-RU" sz="1400">
                <a:latin typeface="Times New Roman" pitchFamily="18" charset="0"/>
                <a:cs typeface="Times New Roman" pitchFamily="18" charset="0"/>
              </a:rPr>
              <a:t> Знакомим вас с новой настольной  игрой</a:t>
            </a:r>
          </a:p>
          <a:p>
            <a:pPr eaLnBrk="0" hangingPunct="0"/>
            <a:r>
              <a:rPr lang="ru-RU" sz="1400">
                <a:latin typeface="Times New Roman" pitchFamily="18" charset="0"/>
                <a:cs typeface="Times New Roman" pitchFamily="18" charset="0"/>
              </a:rPr>
              <a:t>о ПДД для закрепления знаний ребенка </a:t>
            </a:r>
          </a:p>
          <a:p>
            <a:pPr eaLnBrk="0" hangingPunct="0"/>
            <a:r>
              <a:rPr lang="ru-RU" sz="1400">
                <a:latin typeface="Times New Roman" pitchFamily="18" charset="0"/>
                <a:cs typeface="Times New Roman" pitchFamily="18" charset="0"/>
              </a:rPr>
              <a:t>«Доска Сегена  -транспорт».  Играйте  в нее вместе с ребенком!</a:t>
            </a:r>
          </a:p>
          <a:p>
            <a:pPr eaLnBrk="0" hangingPunct="0"/>
            <a:r>
              <a:rPr lang="ru-RU" sz="1400" u="sng">
                <a:latin typeface="Times New Roman" pitchFamily="18" charset="0"/>
                <a:cs typeface="Times New Roman" pitchFamily="18" charset="0"/>
              </a:rPr>
              <a:t>Цель: </a:t>
            </a:r>
            <a:r>
              <a:rPr lang="ru-RU" sz="1400">
                <a:latin typeface="Times New Roman" pitchFamily="18" charset="0"/>
                <a:cs typeface="Times New Roman" pitchFamily="18" charset="0"/>
              </a:rPr>
              <a:t>развитие мелкой моторики, внимания, памяти, знакомить детей с видами транспорта</a:t>
            </a:r>
            <a:endParaRPr lang="ru-RU" sz="1400"/>
          </a:p>
        </p:txBody>
      </p:sp>
      <p:sp>
        <p:nvSpPr>
          <p:cNvPr id="8202" name="Rectangle 2"/>
          <p:cNvSpPr>
            <a:spLocks noChangeArrowheads="1"/>
          </p:cNvSpPr>
          <p:nvPr/>
        </p:nvSpPr>
        <p:spPr bwMode="auto">
          <a:xfrm>
            <a:off x="188913" y="6516688"/>
            <a:ext cx="2735262" cy="1169987"/>
          </a:xfrm>
          <a:prstGeom prst="rect">
            <a:avLst/>
          </a:prstGeom>
          <a:noFill/>
          <a:ln w="9525">
            <a:noFill/>
            <a:miter lim="800000"/>
            <a:headEnd/>
            <a:tailEnd/>
          </a:ln>
        </p:spPr>
        <p:txBody>
          <a:bodyPr anchor="ctr">
            <a:spAutoFit/>
          </a:bodyPr>
          <a:lstStyle/>
          <a:p>
            <a:pPr eaLnBrk="0" hangingPunct="0"/>
            <a:r>
              <a:rPr lang="ru-RU" sz="1400">
                <a:latin typeface="Times New Roman" pitchFamily="18" charset="0"/>
                <a:ea typeface="Calibri" pitchFamily="34" charset="0"/>
                <a:cs typeface="Times New Roman" pitchFamily="18" charset="0"/>
              </a:rPr>
              <a:t>На такси, на самосвале, </a:t>
            </a:r>
            <a:br>
              <a:rPr lang="ru-RU" sz="1400">
                <a:latin typeface="Times New Roman" pitchFamily="18" charset="0"/>
                <a:ea typeface="Calibri" pitchFamily="34" charset="0"/>
                <a:cs typeface="Times New Roman" pitchFamily="18" charset="0"/>
              </a:rPr>
            </a:br>
            <a:r>
              <a:rPr lang="ru-RU" sz="1400">
                <a:latin typeface="Times New Roman" pitchFamily="18" charset="0"/>
                <a:ea typeface="Calibri" pitchFamily="34" charset="0"/>
                <a:cs typeface="Times New Roman" pitchFamily="18" charset="0"/>
              </a:rPr>
              <a:t>На пожарной и на "скорой" — </a:t>
            </a:r>
            <a:br>
              <a:rPr lang="ru-RU" sz="1400">
                <a:latin typeface="Times New Roman" pitchFamily="18" charset="0"/>
                <a:ea typeface="Calibri" pitchFamily="34" charset="0"/>
                <a:cs typeface="Times New Roman" pitchFamily="18" charset="0"/>
              </a:rPr>
            </a:br>
            <a:r>
              <a:rPr lang="ru-RU" sz="1400">
                <a:latin typeface="Times New Roman" pitchFamily="18" charset="0"/>
                <a:ea typeface="Calibri" pitchFamily="34" charset="0"/>
                <a:cs typeface="Times New Roman" pitchFamily="18" charset="0"/>
              </a:rPr>
              <a:t>Вы, конечно, их узнали — </a:t>
            </a:r>
            <a:br>
              <a:rPr lang="ru-RU" sz="1400">
                <a:latin typeface="Times New Roman" pitchFamily="18" charset="0"/>
                <a:ea typeface="Calibri" pitchFamily="34" charset="0"/>
                <a:cs typeface="Times New Roman" pitchFamily="18" charset="0"/>
              </a:rPr>
            </a:br>
            <a:r>
              <a:rPr lang="ru-RU" sz="1400">
                <a:latin typeface="Times New Roman" pitchFamily="18" charset="0"/>
                <a:ea typeface="Calibri" pitchFamily="34" charset="0"/>
                <a:cs typeface="Times New Roman" pitchFamily="18" charset="0"/>
              </a:rPr>
              <a:t>Трудятся весь день... {шоферы). </a:t>
            </a:r>
            <a:br>
              <a:rPr lang="ru-RU" sz="1400">
                <a:latin typeface="Times New Roman" pitchFamily="18" charset="0"/>
                <a:ea typeface="Calibri" pitchFamily="34" charset="0"/>
                <a:cs typeface="Times New Roman" pitchFamily="18" charset="0"/>
              </a:rPr>
            </a:br>
            <a:r>
              <a:rPr lang="ru-RU" sz="1400">
                <a:latin typeface="Times New Roman" pitchFamily="18" charset="0"/>
                <a:ea typeface="Calibri" pitchFamily="34" charset="0"/>
                <a:cs typeface="Times New Roman" pitchFamily="18" charset="0"/>
              </a:rPr>
              <a:t>Н. Нищева </a:t>
            </a:r>
          </a:p>
        </p:txBody>
      </p:sp>
      <p:pic>
        <p:nvPicPr>
          <p:cNvPr id="8203" name="Picture 4" descr="http://im0-tub-ru.yandex.net/i?id=573882258-53-72&amp;n=21">
            <a:hlinkClick r:id="rId6"/>
          </p:cNvPr>
          <p:cNvPicPr>
            <a:picLocks noChangeAspect="1" noChangeArrowheads="1"/>
          </p:cNvPicPr>
          <p:nvPr/>
        </p:nvPicPr>
        <p:blipFill>
          <a:blip r:embed="rId7" cstate="print"/>
          <a:srcRect/>
          <a:stretch>
            <a:fillRect/>
          </a:stretch>
        </p:blipFill>
        <p:spPr bwMode="auto">
          <a:xfrm>
            <a:off x="404813" y="7667625"/>
            <a:ext cx="1727200" cy="1368425"/>
          </a:xfrm>
          <a:prstGeom prst="rect">
            <a:avLst/>
          </a:prstGeom>
          <a:noFill/>
          <a:ln w="9525">
            <a:noFill/>
            <a:miter lim="800000"/>
            <a:headEnd/>
            <a:tailEnd/>
          </a:ln>
        </p:spPr>
      </p:pic>
      <p:pic>
        <p:nvPicPr>
          <p:cNvPr id="8204" name="Рисунок 15" descr="http://www.playkids.kz/published/publicdata/V5924WEBASYST/attachments/SC/products_pictures/SP002%28SC%29_enl.jpg">
            <a:hlinkClick r:id="rId8"/>
          </p:cNvPr>
          <p:cNvPicPr>
            <a:picLocks noChangeAspect="1" noChangeArrowheads="1"/>
          </p:cNvPicPr>
          <p:nvPr/>
        </p:nvPicPr>
        <p:blipFill>
          <a:blip r:embed="rId9" cstate="print"/>
          <a:srcRect/>
          <a:stretch>
            <a:fillRect/>
          </a:stretch>
        </p:blipFill>
        <p:spPr bwMode="auto">
          <a:xfrm>
            <a:off x="3789363" y="3779838"/>
            <a:ext cx="2592387" cy="1079500"/>
          </a:xfrm>
          <a:prstGeom prst="rect">
            <a:avLst/>
          </a:prstGeom>
          <a:noFill/>
          <a:ln w="9525">
            <a:noFill/>
            <a:miter lim="800000"/>
            <a:headEnd/>
            <a:tailEnd/>
          </a:ln>
        </p:spPr>
      </p:pic>
      <p:pic>
        <p:nvPicPr>
          <p:cNvPr id="8205" name="Рисунок 95" descr="http://cs304213.userapi.com/u7842732/152334227/y_7b5d41cb.jpg"/>
          <p:cNvPicPr>
            <a:picLocks noChangeAspect="1" noChangeArrowheads="1"/>
          </p:cNvPicPr>
          <p:nvPr/>
        </p:nvPicPr>
        <p:blipFill>
          <a:blip r:embed="rId10" cstate="print"/>
          <a:srcRect/>
          <a:stretch>
            <a:fillRect/>
          </a:stretch>
        </p:blipFill>
        <p:spPr bwMode="auto">
          <a:xfrm>
            <a:off x="3500438" y="7956550"/>
            <a:ext cx="3097212" cy="1187450"/>
          </a:xfrm>
          <a:prstGeom prst="rect">
            <a:avLst/>
          </a:prstGeom>
          <a:noFill/>
          <a:ln w="9525">
            <a:noFill/>
            <a:miter lim="800000"/>
            <a:headEnd/>
            <a:tailEnd/>
          </a:ln>
        </p:spPr>
      </p:pic>
      <p:sp>
        <p:nvSpPr>
          <p:cNvPr id="8206" name="Прямоугольник 13"/>
          <p:cNvSpPr>
            <a:spLocks noChangeArrowheads="1"/>
          </p:cNvSpPr>
          <p:nvPr/>
        </p:nvSpPr>
        <p:spPr bwMode="auto">
          <a:xfrm>
            <a:off x="115888" y="1692275"/>
            <a:ext cx="3313112" cy="954088"/>
          </a:xfrm>
          <a:prstGeom prst="rect">
            <a:avLst/>
          </a:prstGeom>
          <a:noFill/>
          <a:ln w="9525">
            <a:noFill/>
            <a:miter lim="800000"/>
            <a:headEnd/>
            <a:tailEnd/>
          </a:ln>
        </p:spPr>
        <p:txBody>
          <a:bodyPr>
            <a:spAutoFit/>
          </a:bodyPr>
          <a:lstStyle/>
          <a:p>
            <a:r>
              <a:rPr lang="ru-RU" sz="1400">
                <a:latin typeface="Times New Roman" pitchFamily="18" charset="0"/>
                <a:cs typeface="Times New Roman" pitchFamily="18" charset="0"/>
              </a:rPr>
              <a:t>За безопасность детей на улице. Федяевская В.М. </a:t>
            </a:r>
          </a:p>
          <a:p>
            <a:r>
              <a:rPr lang="ru-RU" sz="1400">
                <a:latin typeface="Times New Roman" pitchFamily="18" charset="0"/>
                <a:cs typeface="Times New Roman" pitchFamily="18" charset="0"/>
              </a:rPr>
              <a:t>Энциклопедия для детей. Личная безопасность. / Под ред. В. Володина.  </a:t>
            </a:r>
          </a:p>
        </p:txBody>
      </p:sp>
      <p:sp>
        <p:nvSpPr>
          <p:cNvPr id="8207" name="Rectangle 14"/>
          <p:cNvSpPr>
            <a:spLocks noChangeArrowheads="1"/>
          </p:cNvSpPr>
          <p:nvPr/>
        </p:nvSpPr>
        <p:spPr bwMode="auto">
          <a:xfrm>
            <a:off x="115888" y="2627313"/>
            <a:ext cx="3284537" cy="3756025"/>
          </a:xfrm>
          <a:prstGeom prst="rect">
            <a:avLst/>
          </a:prstGeom>
          <a:noFill/>
          <a:ln w="9525">
            <a:noFill/>
            <a:miter lim="800000"/>
            <a:headEnd/>
            <a:tailEnd/>
          </a:ln>
        </p:spPr>
        <p:txBody>
          <a:bodyPr anchor="ctr">
            <a:spAutoFit/>
          </a:bodyPr>
          <a:lstStyle/>
          <a:p>
            <a:pPr eaLnBrk="0" hangingPunct="0"/>
            <a:r>
              <a:rPr lang="ru-RU" sz="1400">
                <a:solidFill>
                  <a:srgbClr val="000000"/>
                </a:solidFill>
                <a:latin typeface="Times New Roman" pitchFamily="18" charset="0"/>
                <a:cs typeface="Times New Roman" pitchFamily="18" charset="0"/>
              </a:rPr>
              <a:t>                            ***</a:t>
            </a:r>
          </a:p>
          <a:p>
            <a:pPr eaLnBrk="0" hangingPunct="0"/>
            <a:r>
              <a:rPr lang="ru-RU" sz="1400">
                <a:solidFill>
                  <a:srgbClr val="000000"/>
                </a:solidFill>
                <a:latin typeface="Times New Roman" pitchFamily="18" charset="0"/>
                <a:cs typeface="Times New Roman" pitchFamily="18" charset="0"/>
              </a:rPr>
              <a:t>Три друга пешехода в любое время года. </a:t>
            </a:r>
            <a:br>
              <a:rPr lang="ru-RU" sz="1400">
                <a:solidFill>
                  <a:srgbClr val="000000"/>
                </a:solidFill>
                <a:latin typeface="Times New Roman" pitchFamily="18" charset="0"/>
                <a:cs typeface="Times New Roman" pitchFamily="18" charset="0"/>
              </a:rPr>
            </a:br>
            <a:r>
              <a:rPr lang="ru-RU" sz="1400">
                <a:solidFill>
                  <a:srgbClr val="FF0000"/>
                </a:solidFill>
                <a:latin typeface="Times New Roman" pitchFamily="18" charset="0"/>
                <a:cs typeface="Times New Roman" pitchFamily="18" charset="0"/>
              </a:rPr>
              <a:t>Красный свет - </a:t>
            </a:r>
            <a:r>
              <a:rPr lang="ru-RU" sz="1400">
                <a:latin typeface="Times New Roman" pitchFamily="18" charset="0"/>
                <a:cs typeface="Times New Roman" pitchFamily="18" charset="0"/>
              </a:rPr>
              <a:t>твой первый друг -</a:t>
            </a:r>
            <a:br>
              <a:rPr lang="ru-RU" sz="1400">
                <a:latin typeface="Times New Roman" pitchFamily="18" charset="0"/>
                <a:cs typeface="Times New Roman" pitchFamily="18" charset="0"/>
              </a:rPr>
            </a:br>
            <a:r>
              <a:rPr lang="ru-RU" sz="1400">
                <a:latin typeface="Times New Roman" pitchFamily="18" charset="0"/>
                <a:cs typeface="Times New Roman" pitchFamily="18" charset="0"/>
              </a:rPr>
              <a:t>Если он зажёгся вдруг </a:t>
            </a:r>
          </a:p>
          <a:p>
            <a:pPr eaLnBrk="0" hangingPunct="0">
              <a:buFontTx/>
              <a:buChar char="-"/>
            </a:pPr>
            <a:r>
              <a:rPr lang="ru-RU" sz="1400">
                <a:solidFill>
                  <a:srgbClr val="FF0000"/>
                </a:solidFill>
                <a:latin typeface="Times New Roman" pitchFamily="18" charset="0"/>
                <a:cs typeface="Times New Roman" pitchFamily="18" charset="0"/>
              </a:rPr>
              <a:t>Нет  тебе дороги. </a:t>
            </a:r>
            <a:r>
              <a:rPr lang="ru-RU" sz="1400">
                <a:solidFill>
                  <a:srgbClr val="000000"/>
                </a:solidFill>
                <a:latin typeface="Times New Roman" pitchFamily="18" charset="0"/>
                <a:cs typeface="Times New Roman" pitchFamily="18" charset="0"/>
              </a:rPr>
              <a:t/>
            </a:r>
            <a:br>
              <a:rPr lang="ru-RU" sz="1400">
                <a:solidFill>
                  <a:srgbClr val="000000"/>
                </a:solidFill>
                <a:latin typeface="Times New Roman" pitchFamily="18" charset="0"/>
                <a:cs typeface="Times New Roman" pitchFamily="18" charset="0"/>
              </a:rPr>
            </a:br>
            <a:r>
              <a:rPr lang="ru-RU" sz="1400">
                <a:solidFill>
                  <a:srgbClr val="FFC000"/>
                </a:solidFill>
                <a:latin typeface="Times New Roman" pitchFamily="18" charset="0"/>
                <a:cs typeface="Times New Roman" pitchFamily="18" charset="0"/>
              </a:rPr>
              <a:t>Жёлтый свет </a:t>
            </a:r>
            <a:r>
              <a:rPr lang="ru-RU" sz="1400">
                <a:solidFill>
                  <a:srgbClr val="000000"/>
                </a:solidFill>
                <a:latin typeface="Times New Roman" pitchFamily="18" charset="0"/>
                <a:cs typeface="Times New Roman" pitchFamily="18" charset="0"/>
              </a:rPr>
              <a:t>— твой друг второй </a:t>
            </a:r>
            <a:br>
              <a:rPr lang="ru-RU" sz="1400">
                <a:solidFill>
                  <a:srgbClr val="000000"/>
                </a:solidFill>
                <a:latin typeface="Times New Roman" pitchFamily="18" charset="0"/>
                <a:cs typeface="Times New Roman" pitchFamily="18" charset="0"/>
              </a:rPr>
            </a:br>
            <a:r>
              <a:rPr lang="ru-RU" sz="1400">
                <a:solidFill>
                  <a:srgbClr val="000000"/>
                </a:solidFill>
                <a:latin typeface="Times New Roman" pitchFamily="18" charset="0"/>
                <a:cs typeface="Times New Roman" pitchFamily="18" charset="0"/>
              </a:rPr>
              <a:t>Даёт совет толковый: </a:t>
            </a:r>
          </a:p>
          <a:p>
            <a:pPr eaLnBrk="0" hangingPunct="0">
              <a:buFontTx/>
              <a:buChar char="-"/>
            </a:pPr>
            <a:r>
              <a:rPr lang="ru-RU" sz="1400">
                <a:solidFill>
                  <a:srgbClr val="000000"/>
                </a:solidFill>
                <a:latin typeface="Times New Roman" pitchFamily="18" charset="0"/>
                <a:cs typeface="Times New Roman" pitchFamily="18" charset="0"/>
              </a:rPr>
              <a:t> </a:t>
            </a:r>
            <a:r>
              <a:rPr lang="ru-RU" sz="1400">
                <a:solidFill>
                  <a:srgbClr val="FFC000"/>
                </a:solidFill>
                <a:latin typeface="Times New Roman" pitchFamily="18" charset="0"/>
                <a:cs typeface="Times New Roman" pitchFamily="18" charset="0"/>
              </a:rPr>
              <a:t>Стой! Внимание  </a:t>
            </a:r>
            <a:br>
              <a:rPr lang="ru-RU" sz="1400">
                <a:solidFill>
                  <a:srgbClr val="FFC000"/>
                </a:solidFill>
                <a:latin typeface="Times New Roman" pitchFamily="18" charset="0"/>
                <a:cs typeface="Times New Roman" pitchFamily="18" charset="0"/>
              </a:rPr>
            </a:br>
            <a:r>
              <a:rPr lang="ru-RU" sz="1400">
                <a:solidFill>
                  <a:srgbClr val="FFC000"/>
                </a:solidFill>
                <a:latin typeface="Times New Roman" pitchFamily="18" charset="0"/>
                <a:cs typeface="Times New Roman" pitchFamily="18" charset="0"/>
              </a:rPr>
              <a:t>Жди сигналов новых! </a:t>
            </a:r>
            <a:r>
              <a:rPr lang="ru-RU" sz="1400">
                <a:solidFill>
                  <a:srgbClr val="000000"/>
                </a:solidFill>
                <a:latin typeface="Times New Roman" pitchFamily="18" charset="0"/>
                <a:cs typeface="Times New Roman" pitchFamily="18" charset="0"/>
              </a:rPr>
              <a:t/>
            </a:r>
            <a:br>
              <a:rPr lang="ru-RU" sz="1400">
                <a:solidFill>
                  <a:srgbClr val="000000"/>
                </a:solidFill>
                <a:latin typeface="Times New Roman" pitchFamily="18" charset="0"/>
                <a:cs typeface="Times New Roman" pitchFamily="18" charset="0"/>
              </a:rPr>
            </a:br>
            <a:r>
              <a:rPr lang="ru-RU" sz="1400">
                <a:solidFill>
                  <a:srgbClr val="000000"/>
                </a:solidFill>
                <a:latin typeface="Times New Roman" pitchFamily="18" charset="0"/>
                <a:cs typeface="Times New Roman" pitchFamily="18" charset="0"/>
              </a:rPr>
              <a:t>Третий друг тебе мигнул </a:t>
            </a:r>
            <a:br>
              <a:rPr lang="ru-RU" sz="1400">
                <a:solidFill>
                  <a:srgbClr val="000000"/>
                </a:solidFill>
                <a:latin typeface="Times New Roman" pitchFamily="18" charset="0"/>
                <a:cs typeface="Times New Roman" pitchFamily="18" charset="0"/>
              </a:rPr>
            </a:br>
            <a:r>
              <a:rPr lang="ru-RU" sz="1400">
                <a:solidFill>
                  <a:srgbClr val="000000"/>
                </a:solidFill>
                <a:latin typeface="Times New Roman" pitchFamily="18" charset="0"/>
                <a:cs typeface="Times New Roman" pitchFamily="18" charset="0"/>
              </a:rPr>
              <a:t>Своим </a:t>
            </a:r>
            <a:r>
              <a:rPr lang="ru-RU" sz="1400">
                <a:solidFill>
                  <a:srgbClr val="00B050"/>
                </a:solidFill>
                <a:latin typeface="Times New Roman" pitchFamily="18" charset="0"/>
                <a:cs typeface="Times New Roman" pitchFamily="18" charset="0"/>
              </a:rPr>
              <a:t>зелёным светом</a:t>
            </a:r>
            <a:r>
              <a:rPr lang="ru-RU" sz="1400">
                <a:solidFill>
                  <a:srgbClr val="000000"/>
                </a:solidFill>
                <a:latin typeface="Times New Roman" pitchFamily="18" charset="0"/>
                <a:cs typeface="Times New Roman" pitchFamily="18" charset="0"/>
              </a:rPr>
              <a:t>: </a:t>
            </a:r>
            <a:br>
              <a:rPr lang="ru-RU" sz="1400">
                <a:solidFill>
                  <a:srgbClr val="000000"/>
                </a:solidFill>
                <a:latin typeface="Times New Roman" pitchFamily="18" charset="0"/>
                <a:cs typeface="Times New Roman" pitchFamily="18" charset="0"/>
              </a:rPr>
            </a:br>
            <a:r>
              <a:rPr lang="ru-RU" sz="1400">
                <a:solidFill>
                  <a:srgbClr val="00B050"/>
                </a:solidFill>
                <a:latin typeface="Times New Roman" pitchFamily="18" charset="0"/>
                <a:cs typeface="Times New Roman" pitchFamily="18" charset="0"/>
              </a:rPr>
              <a:t>Проходи! Угрозы нет! </a:t>
            </a:r>
          </a:p>
          <a:p>
            <a:pPr eaLnBrk="0" hangingPunct="0"/>
            <a:r>
              <a:rPr lang="ru-RU" sz="1400">
                <a:solidFill>
                  <a:srgbClr val="000000"/>
                </a:solidFill>
                <a:latin typeface="Times New Roman" pitchFamily="18" charset="0"/>
                <a:cs typeface="Times New Roman" pitchFamily="18" charset="0"/>
              </a:rPr>
              <a:t>При переходе площадей,  </a:t>
            </a:r>
          </a:p>
          <a:p>
            <a:pPr eaLnBrk="0" hangingPunct="0"/>
            <a:r>
              <a:rPr lang="ru-RU" sz="1400">
                <a:solidFill>
                  <a:srgbClr val="000000"/>
                </a:solidFill>
                <a:latin typeface="Times New Roman" pitchFamily="18" charset="0"/>
                <a:cs typeface="Times New Roman" pitchFamily="18" charset="0"/>
              </a:rPr>
              <a:t>Проспектов, улиц и дорог </a:t>
            </a:r>
            <a:br>
              <a:rPr lang="ru-RU" sz="1400">
                <a:solidFill>
                  <a:srgbClr val="000000"/>
                </a:solidFill>
                <a:latin typeface="Times New Roman" pitchFamily="18" charset="0"/>
                <a:cs typeface="Times New Roman" pitchFamily="18" charset="0"/>
              </a:rPr>
            </a:br>
            <a:r>
              <a:rPr lang="ru-RU" sz="1400">
                <a:solidFill>
                  <a:srgbClr val="000000"/>
                </a:solidFill>
                <a:latin typeface="Times New Roman" pitchFamily="18" charset="0"/>
                <a:cs typeface="Times New Roman" pitchFamily="18" charset="0"/>
              </a:rPr>
              <a:t>Советы этих трёх друзей </a:t>
            </a:r>
            <a:br>
              <a:rPr lang="ru-RU" sz="1400">
                <a:solidFill>
                  <a:srgbClr val="000000"/>
                </a:solidFill>
                <a:latin typeface="Times New Roman" pitchFamily="18" charset="0"/>
                <a:cs typeface="Times New Roman" pitchFamily="18" charset="0"/>
              </a:rPr>
            </a:br>
            <a:r>
              <a:rPr lang="ru-RU" sz="1400">
                <a:solidFill>
                  <a:srgbClr val="000000"/>
                </a:solidFill>
                <a:latin typeface="Times New Roman" pitchFamily="18" charset="0"/>
                <a:cs typeface="Times New Roman" pitchFamily="18" charset="0"/>
              </a:rPr>
              <a:t>Прими и выполни их в срок. </a:t>
            </a:r>
            <a:br>
              <a:rPr lang="ru-RU" sz="1400">
                <a:solidFill>
                  <a:srgbClr val="000000"/>
                </a:solidFill>
                <a:latin typeface="Times New Roman" pitchFamily="18" charset="0"/>
                <a:cs typeface="Times New Roman" pitchFamily="18" charset="0"/>
              </a:rPr>
            </a:br>
            <a:endParaRPr lang="ru-RU" sz="1400">
              <a:latin typeface="Times New Roman" pitchFamily="18" charset="0"/>
              <a:cs typeface="Times New Roman" pitchFamily="18" charset="0"/>
            </a:endParaRPr>
          </a:p>
        </p:txBody>
      </p:sp>
      <p:pic>
        <p:nvPicPr>
          <p:cNvPr id="8208" name="Picture 16" descr="http://im7-tub-ru.yandex.net/i?id=432313554-63-72&amp;n=21">
            <a:hlinkClick r:id="rId11"/>
          </p:cNvPr>
          <p:cNvPicPr>
            <a:picLocks noChangeAspect="1" noChangeArrowheads="1"/>
          </p:cNvPicPr>
          <p:nvPr/>
        </p:nvPicPr>
        <p:blipFill>
          <a:blip r:embed="rId12" cstate="print"/>
          <a:srcRect/>
          <a:stretch>
            <a:fillRect/>
          </a:stretch>
        </p:blipFill>
        <p:spPr bwMode="auto">
          <a:xfrm rot="-1805228">
            <a:off x="2425700" y="7808913"/>
            <a:ext cx="938213" cy="1214437"/>
          </a:xfrm>
          <a:prstGeom prst="rect">
            <a:avLst/>
          </a:prstGeom>
          <a:noFill/>
          <a:ln w="9525">
            <a:noFill/>
            <a:miter lim="800000"/>
            <a:headEnd/>
            <a:tailEnd/>
          </a:ln>
        </p:spPr>
      </p:pic>
      <p:pic>
        <p:nvPicPr>
          <p:cNvPr id="8209" name="Picture 16" descr="http://im7-tub-ru.yandex.net/i?id=432313554-63-72&amp;n=21">
            <a:hlinkClick r:id="rId11"/>
          </p:cNvPr>
          <p:cNvPicPr>
            <a:picLocks noChangeAspect="1" noChangeArrowheads="1"/>
          </p:cNvPicPr>
          <p:nvPr/>
        </p:nvPicPr>
        <p:blipFill>
          <a:blip r:embed="rId13" cstate="print"/>
          <a:srcRect/>
          <a:stretch>
            <a:fillRect/>
          </a:stretch>
        </p:blipFill>
        <p:spPr bwMode="auto">
          <a:xfrm rot="3630343">
            <a:off x="2772569" y="3029744"/>
            <a:ext cx="460375" cy="909637"/>
          </a:xfrm>
          <a:prstGeom prst="rect">
            <a:avLst/>
          </a:prstGeom>
          <a:noFill/>
          <a:ln w="9525">
            <a:noFill/>
            <a:miter lim="800000"/>
            <a:headEnd/>
            <a:tailEnd/>
          </a:ln>
        </p:spPr>
      </p:pic>
      <p:pic>
        <p:nvPicPr>
          <p:cNvPr id="8210" name="Picture 20" descr="http://im3-tub-ru.yandex.net/i?id=277628069-19-72&amp;n=21">
            <a:hlinkClick r:id="rId14"/>
          </p:cNvPr>
          <p:cNvPicPr>
            <a:picLocks noChangeAspect="1" noChangeArrowheads="1"/>
          </p:cNvPicPr>
          <p:nvPr/>
        </p:nvPicPr>
        <p:blipFill>
          <a:blip r:embed="rId15" cstate="print"/>
          <a:srcRect/>
          <a:stretch>
            <a:fillRect/>
          </a:stretch>
        </p:blipFill>
        <p:spPr bwMode="auto">
          <a:xfrm>
            <a:off x="2133600" y="4140200"/>
            <a:ext cx="1152525" cy="1079500"/>
          </a:xfrm>
          <a:prstGeom prst="rect">
            <a:avLst/>
          </a:prstGeom>
          <a:noFill/>
          <a:ln w="9525">
            <a:noFill/>
            <a:miter lim="800000"/>
            <a:headEnd/>
            <a:tailEnd/>
          </a:ln>
        </p:spPr>
      </p:pic>
      <p:pic>
        <p:nvPicPr>
          <p:cNvPr id="8211" name="Picture 22" descr="http://im4-tub-ru.yandex.net/i?id=124066361-55-72&amp;n=21">
            <a:hlinkClick r:id="rId16"/>
          </p:cNvPr>
          <p:cNvPicPr>
            <a:picLocks noChangeAspect="1" noChangeArrowheads="1"/>
          </p:cNvPicPr>
          <p:nvPr/>
        </p:nvPicPr>
        <p:blipFill>
          <a:blip r:embed="rId17" cstate="print"/>
          <a:srcRect/>
          <a:stretch>
            <a:fillRect/>
          </a:stretch>
        </p:blipFill>
        <p:spPr bwMode="auto">
          <a:xfrm rot="8055802">
            <a:off x="3173413" y="187325"/>
            <a:ext cx="822325" cy="708025"/>
          </a:xfrm>
          <a:prstGeom prst="rect">
            <a:avLst/>
          </a:prstGeom>
          <a:noFill/>
          <a:ln w="9525">
            <a:noFill/>
            <a:miter lim="800000"/>
            <a:headEnd/>
            <a:tailEnd/>
          </a:ln>
        </p:spPr>
      </p:pic>
      <p:pic>
        <p:nvPicPr>
          <p:cNvPr id="8212" name="Picture 22" descr="http://im4-tub-ru.yandex.net/i?id=124066361-55-72&amp;n=21">
            <a:hlinkClick r:id="rId16"/>
          </p:cNvPr>
          <p:cNvPicPr>
            <a:picLocks noChangeAspect="1" noChangeArrowheads="1"/>
          </p:cNvPicPr>
          <p:nvPr/>
        </p:nvPicPr>
        <p:blipFill>
          <a:blip r:embed="rId18" cstate="print"/>
          <a:srcRect/>
          <a:stretch>
            <a:fillRect/>
          </a:stretch>
        </p:blipFill>
        <p:spPr bwMode="auto">
          <a:xfrm>
            <a:off x="3213100" y="1258888"/>
            <a:ext cx="682625" cy="709612"/>
          </a:xfrm>
          <a:prstGeom prst="rect">
            <a:avLst/>
          </a:prstGeom>
          <a:noFill/>
          <a:ln w="9525">
            <a:noFill/>
            <a:miter lim="800000"/>
            <a:headEnd/>
            <a:tailEnd/>
          </a:ln>
        </p:spPr>
      </p:pic>
      <p:pic>
        <p:nvPicPr>
          <p:cNvPr id="8213" name="Picture 22" descr="http://im4-tub-ru.yandex.net/i?id=124066361-55-72&amp;n=21">
            <a:hlinkClick r:id="rId16"/>
          </p:cNvPr>
          <p:cNvPicPr>
            <a:picLocks noChangeAspect="1" noChangeArrowheads="1"/>
          </p:cNvPicPr>
          <p:nvPr/>
        </p:nvPicPr>
        <p:blipFill>
          <a:blip r:embed="rId19" cstate="print"/>
          <a:srcRect/>
          <a:stretch>
            <a:fillRect/>
          </a:stretch>
        </p:blipFill>
        <p:spPr bwMode="auto">
          <a:xfrm rot="10640486">
            <a:off x="6172200" y="5364163"/>
            <a:ext cx="682625" cy="579437"/>
          </a:xfrm>
          <a:prstGeom prst="rect">
            <a:avLst/>
          </a:prstGeom>
          <a:noFill/>
          <a:ln w="9525">
            <a:noFill/>
            <a:miter lim="800000"/>
            <a:headEnd/>
            <a:tailEnd/>
          </a:ln>
        </p:spPr>
      </p:pic>
      <p:pic>
        <p:nvPicPr>
          <p:cNvPr id="8214" name="Picture 22" descr="http://im4-tub-ru.yandex.net/i?id=124066361-55-72&amp;n=21">
            <a:hlinkClick r:id="rId16"/>
          </p:cNvPr>
          <p:cNvPicPr>
            <a:picLocks noChangeAspect="1" noChangeArrowheads="1"/>
          </p:cNvPicPr>
          <p:nvPr/>
        </p:nvPicPr>
        <p:blipFill>
          <a:blip r:embed="rId19" cstate="print"/>
          <a:srcRect/>
          <a:stretch>
            <a:fillRect/>
          </a:stretch>
        </p:blipFill>
        <p:spPr bwMode="auto">
          <a:xfrm rot="10640486">
            <a:off x="2433638" y="5811838"/>
            <a:ext cx="684212" cy="579437"/>
          </a:xfrm>
          <a:prstGeom prst="rect">
            <a:avLst/>
          </a:prstGeom>
          <a:noFill/>
          <a:ln w="9525">
            <a:noFill/>
            <a:miter lim="800000"/>
            <a:headEnd/>
            <a:tailEnd/>
          </a:ln>
        </p:spPr>
      </p:pic>
      <p:pic>
        <p:nvPicPr>
          <p:cNvPr id="8215" name="Picture 22" descr="http://im4-tub-ru.yandex.net/i?id=124066361-55-72&amp;n=21">
            <a:hlinkClick r:id="rId16"/>
          </p:cNvPr>
          <p:cNvPicPr>
            <a:picLocks noChangeAspect="1" noChangeArrowheads="1"/>
          </p:cNvPicPr>
          <p:nvPr/>
        </p:nvPicPr>
        <p:blipFill>
          <a:blip r:embed="rId20" cstate="print"/>
          <a:srcRect/>
          <a:stretch>
            <a:fillRect/>
          </a:stretch>
        </p:blipFill>
        <p:spPr bwMode="auto">
          <a:xfrm>
            <a:off x="6021388" y="2771775"/>
            <a:ext cx="682625" cy="417513"/>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Прямоугольник 14"/>
          <p:cNvSpPr>
            <a:spLocks noChangeArrowheads="1"/>
          </p:cNvSpPr>
          <p:nvPr/>
        </p:nvSpPr>
        <p:spPr bwMode="auto">
          <a:xfrm>
            <a:off x="1557338" y="3059113"/>
            <a:ext cx="3816350" cy="647700"/>
          </a:xfrm>
          <a:prstGeom prst="rect">
            <a:avLst/>
          </a:prstGeom>
          <a:noFill/>
          <a:ln w="9525">
            <a:noFill/>
            <a:miter lim="800000"/>
            <a:headEnd/>
            <a:tailEnd/>
          </a:ln>
        </p:spPr>
        <p:txBody>
          <a:bodyPr>
            <a:spAutoFit/>
          </a:bodyPr>
          <a:lstStyle/>
          <a:p>
            <a:r>
              <a:rPr lang="ru-RU" b="1" i="1">
                <a:solidFill>
                  <a:srgbClr val="00B050"/>
                </a:solidFill>
                <a:latin typeface="Times New Roman" pitchFamily="18" charset="0"/>
                <a:cs typeface="Times New Roman" pitchFamily="18" charset="0"/>
              </a:rPr>
              <a:t>   Творим   </a:t>
            </a:r>
          </a:p>
          <a:p>
            <a:r>
              <a:rPr lang="ru-RU" b="1" i="1">
                <a:solidFill>
                  <a:srgbClr val="00B050"/>
                </a:solidFill>
                <a:latin typeface="Times New Roman" pitchFamily="18" charset="0"/>
                <a:cs typeface="Times New Roman" pitchFamily="18" charset="0"/>
              </a:rPr>
              <a:t>вместе с детьми</a:t>
            </a:r>
            <a:endParaRPr lang="ru-RU" i="1">
              <a:solidFill>
                <a:srgbClr val="00B050"/>
              </a:solidFill>
            </a:endParaRPr>
          </a:p>
        </p:txBody>
      </p:sp>
      <p:sp>
        <p:nvSpPr>
          <p:cNvPr id="9219" name="Прямоугольник 14"/>
          <p:cNvSpPr>
            <a:spLocks noChangeArrowheads="1"/>
          </p:cNvSpPr>
          <p:nvPr/>
        </p:nvSpPr>
        <p:spPr bwMode="auto">
          <a:xfrm>
            <a:off x="404813" y="0"/>
            <a:ext cx="3455987" cy="369888"/>
          </a:xfrm>
          <a:prstGeom prst="rect">
            <a:avLst/>
          </a:prstGeom>
          <a:noFill/>
          <a:ln w="9525">
            <a:noFill/>
            <a:miter lim="800000"/>
            <a:headEnd/>
            <a:tailEnd/>
          </a:ln>
        </p:spPr>
        <p:txBody>
          <a:bodyPr>
            <a:spAutoFit/>
          </a:bodyPr>
          <a:lstStyle/>
          <a:p>
            <a:r>
              <a:rPr lang="ru-RU" b="1" i="1">
                <a:solidFill>
                  <a:srgbClr val="7030A0"/>
                </a:solidFill>
                <a:latin typeface="Times New Roman" pitchFamily="18" charset="0"/>
                <a:cs typeface="Times New Roman" pitchFamily="18" charset="0"/>
              </a:rPr>
              <a:t>Изучаем дорожные  знаки?</a:t>
            </a:r>
            <a:endParaRPr lang="ru-RU" i="1">
              <a:solidFill>
                <a:srgbClr val="7030A0"/>
              </a:solidFill>
            </a:endParaRPr>
          </a:p>
        </p:txBody>
      </p:sp>
      <p:pic>
        <p:nvPicPr>
          <p:cNvPr id="9220" name="Рисунок 11" descr="http://savino3.iv-edu.ru/vneklassnaya/pdd.files/pdd.ht1.jpg"/>
          <p:cNvPicPr>
            <a:picLocks noChangeAspect="1" noChangeArrowheads="1"/>
          </p:cNvPicPr>
          <p:nvPr/>
        </p:nvPicPr>
        <p:blipFill>
          <a:blip r:embed="rId2" cstate="print"/>
          <a:srcRect/>
          <a:stretch>
            <a:fillRect/>
          </a:stretch>
        </p:blipFill>
        <p:spPr bwMode="auto">
          <a:xfrm>
            <a:off x="0" y="323850"/>
            <a:ext cx="1412875" cy="1439863"/>
          </a:xfrm>
          <a:prstGeom prst="rect">
            <a:avLst/>
          </a:prstGeom>
          <a:noFill/>
          <a:ln w="9525">
            <a:noFill/>
            <a:miter lim="800000"/>
            <a:headEnd/>
            <a:tailEnd/>
          </a:ln>
        </p:spPr>
      </p:pic>
      <p:sp>
        <p:nvSpPr>
          <p:cNvPr id="9221" name="Прямоугольник 9"/>
          <p:cNvSpPr>
            <a:spLocks noChangeArrowheads="1"/>
          </p:cNvSpPr>
          <p:nvPr/>
        </p:nvSpPr>
        <p:spPr bwMode="auto">
          <a:xfrm>
            <a:off x="115888" y="1619250"/>
            <a:ext cx="3429000" cy="339725"/>
          </a:xfrm>
          <a:prstGeom prst="rect">
            <a:avLst/>
          </a:prstGeom>
          <a:noFill/>
          <a:ln w="9525">
            <a:noFill/>
            <a:miter lim="800000"/>
            <a:headEnd/>
            <a:tailEnd/>
          </a:ln>
        </p:spPr>
        <p:txBody>
          <a:bodyPr>
            <a:spAutoFit/>
          </a:bodyPr>
          <a:lstStyle/>
          <a:p>
            <a:r>
              <a:rPr lang="ru-RU" sz="1600" b="1">
                <a:latin typeface="Times New Roman" pitchFamily="18" charset="0"/>
                <a:cs typeface="Times New Roman" pitchFamily="18" charset="0"/>
              </a:rPr>
              <a:t> </a:t>
            </a:r>
            <a:endParaRPr lang="ru-RU" sz="1200"/>
          </a:p>
        </p:txBody>
      </p:sp>
      <p:sp>
        <p:nvSpPr>
          <p:cNvPr id="9222" name="WordArt 15"/>
          <p:cNvSpPr>
            <a:spLocks noChangeArrowheads="1" noChangeShapeType="1" noTextEdit="1"/>
          </p:cNvSpPr>
          <p:nvPr/>
        </p:nvSpPr>
        <p:spPr bwMode="auto">
          <a:xfrm>
            <a:off x="4221163" y="1403350"/>
            <a:ext cx="2482850" cy="865188"/>
          </a:xfrm>
          <a:prstGeom prst="rect">
            <a:avLst/>
          </a:prstGeom>
        </p:spPr>
        <p:txBody>
          <a:bodyPr wrap="none" fromWordArt="1">
            <a:prstTxWarp prst="textCurveUp">
              <a:avLst>
                <a:gd name="adj" fmla="val 35787"/>
              </a:avLst>
            </a:prstTxWarp>
          </a:bodyPr>
          <a:lstStyle/>
          <a:p>
            <a:pPr algn="ctr">
              <a:defRPr/>
            </a:pPr>
            <a:r>
              <a:rPr lang="ru-RU" sz="3600" b="1" kern="10" dirty="0">
                <a:ln w="9525">
                  <a:solidFill>
                    <a:srgbClr val="993366"/>
                  </a:solidFill>
                  <a:round/>
                  <a:headEnd/>
                  <a:tailEnd/>
                </a:ln>
                <a:gradFill rotWithShape="1">
                  <a:gsLst>
                    <a:gs pos="0">
                      <a:srgbClr val="FF9933"/>
                    </a:gs>
                    <a:gs pos="100000">
                      <a:srgbClr val="FF0000"/>
                    </a:gs>
                  </a:gsLst>
                  <a:path path="rect">
                    <a:fillToRect l="50000" t="50000" r="50000" b="50000"/>
                  </a:path>
                </a:gradFill>
                <a:effectLst>
                  <a:outerShdw dist="35921" dir="2700000" algn="ctr" rotWithShape="0">
                    <a:srgbClr val="C0C0C0">
                      <a:alpha val="79999"/>
                    </a:srgbClr>
                  </a:outerShdw>
                </a:effectLst>
                <a:latin typeface="Times New Roman" pitchFamily="18" charset="0"/>
                <a:cs typeface="Times New Roman" pitchFamily="18" charset="0"/>
              </a:rPr>
              <a:t>Внимание</a:t>
            </a:r>
            <a:r>
              <a:rPr lang="ru-RU" sz="3600" b="1" kern="10" dirty="0">
                <a:ln w="9525">
                  <a:solidFill>
                    <a:srgbClr val="993366"/>
                  </a:solidFill>
                  <a:round/>
                  <a:headEnd/>
                  <a:tailEnd/>
                </a:ln>
                <a:gradFill rotWithShape="1">
                  <a:gsLst>
                    <a:gs pos="0">
                      <a:srgbClr val="FF9933"/>
                    </a:gs>
                    <a:gs pos="100000">
                      <a:srgbClr val="FF0000"/>
                    </a:gs>
                  </a:gsLst>
                  <a:path path="rect">
                    <a:fillToRect l="50000" t="50000" r="50000" b="50000"/>
                  </a:path>
                </a:gradFill>
                <a:effectLst>
                  <a:outerShdw dist="35921" dir="2700000" algn="ctr" rotWithShape="0">
                    <a:srgbClr val="C0C0C0">
                      <a:alpha val="79999"/>
                    </a:srgbClr>
                  </a:outerShdw>
                </a:effectLst>
                <a:latin typeface="Monotype Corsiva"/>
              </a:rPr>
              <a:t> ! </a:t>
            </a:r>
          </a:p>
          <a:p>
            <a:pPr algn="ctr">
              <a:defRPr/>
            </a:pPr>
            <a:r>
              <a:rPr lang="ru-RU" sz="3600" b="1" kern="10" dirty="0">
                <a:ln w="9525">
                  <a:solidFill>
                    <a:srgbClr val="993366"/>
                  </a:solidFill>
                  <a:round/>
                  <a:headEnd/>
                  <a:tailEnd/>
                </a:ln>
                <a:gradFill rotWithShape="1">
                  <a:gsLst>
                    <a:gs pos="0">
                      <a:srgbClr val="FF9933"/>
                    </a:gs>
                    <a:gs pos="100000">
                      <a:srgbClr val="FF0000"/>
                    </a:gs>
                  </a:gsLst>
                  <a:path path="rect">
                    <a:fillToRect l="50000" t="50000" r="50000" b="50000"/>
                  </a:path>
                </a:gradFill>
                <a:effectLst>
                  <a:outerShdw dist="35921" dir="2700000" algn="ctr" rotWithShape="0">
                    <a:srgbClr val="C0C0C0">
                      <a:alpha val="79999"/>
                    </a:srgbClr>
                  </a:outerShdw>
                </a:effectLst>
                <a:latin typeface="Times New Roman" pitchFamily="18" charset="0"/>
                <a:cs typeface="Times New Roman" pitchFamily="18" charset="0"/>
              </a:rPr>
              <a:t>КОНКУРС</a:t>
            </a:r>
            <a:r>
              <a:rPr lang="ru-RU" sz="3600" b="1" kern="10" dirty="0">
                <a:ln w="9525">
                  <a:solidFill>
                    <a:srgbClr val="993366"/>
                  </a:solidFill>
                  <a:round/>
                  <a:headEnd/>
                  <a:tailEnd/>
                </a:ln>
                <a:gradFill rotWithShape="1">
                  <a:gsLst>
                    <a:gs pos="0">
                      <a:srgbClr val="FF9933"/>
                    </a:gs>
                    <a:gs pos="100000">
                      <a:srgbClr val="FF0000"/>
                    </a:gs>
                  </a:gsLst>
                  <a:path path="rect">
                    <a:fillToRect l="50000" t="50000" r="50000" b="50000"/>
                  </a:path>
                </a:gradFill>
                <a:effectLst>
                  <a:outerShdw dist="35921" dir="2700000" algn="ctr" rotWithShape="0">
                    <a:srgbClr val="C0C0C0">
                      <a:alpha val="79999"/>
                    </a:srgbClr>
                  </a:outerShdw>
                </a:effectLst>
                <a:latin typeface="Monotype Corsiva"/>
              </a:rPr>
              <a:t> </a:t>
            </a:r>
          </a:p>
        </p:txBody>
      </p:sp>
      <p:sp>
        <p:nvSpPr>
          <p:cNvPr id="9224" name="Прямоугольник 9"/>
          <p:cNvSpPr>
            <a:spLocks noChangeArrowheads="1"/>
          </p:cNvSpPr>
          <p:nvPr/>
        </p:nvSpPr>
        <p:spPr bwMode="auto">
          <a:xfrm>
            <a:off x="0" y="3492500"/>
            <a:ext cx="3717925" cy="2708275"/>
          </a:xfrm>
          <a:prstGeom prst="rect">
            <a:avLst/>
          </a:prstGeom>
          <a:noFill/>
          <a:ln w="9525">
            <a:noFill/>
            <a:miter lim="800000"/>
            <a:headEnd/>
            <a:tailEnd/>
          </a:ln>
        </p:spPr>
        <p:txBody>
          <a:bodyPr>
            <a:spAutoFit/>
          </a:bodyPr>
          <a:lstStyle/>
          <a:p>
            <a:r>
              <a:rPr lang="ru-RU" sz="1600" b="1">
                <a:latin typeface="Times New Roman" pitchFamily="18" charset="0"/>
                <a:cs typeface="Times New Roman" pitchFamily="18" charset="0"/>
              </a:rPr>
              <a:t> </a:t>
            </a:r>
          </a:p>
          <a:p>
            <a:r>
              <a:rPr lang="ru-RU" sz="1400">
                <a:latin typeface="Times New Roman" pitchFamily="18" charset="0"/>
                <a:cs typeface="Times New Roman" pitchFamily="18" charset="0"/>
              </a:rPr>
              <a:t>                                 Уважаемые родители!  </a:t>
            </a:r>
          </a:p>
          <a:p>
            <a:r>
              <a:rPr lang="ru-RU" sz="1400">
                <a:latin typeface="Times New Roman" pitchFamily="18" charset="0"/>
                <a:cs typeface="Times New Roman" pitchFamily="18" charset="0"/>
              </a:rPr>
              <a:t>Попробуйте    с детьми сделать макет улицы, перекреста, двора из разного бросового материала: коробок, бутылок , цветной бумаги …..А потом предложите детям обыграть любую ситуацию на дороге , таким образом вы закрепите с ним Правила Дорожного движения, научите  ребенка быть внимательным  на дороге и соблюдать ПДД</a:t>
            </a:r>
          </a:p>
          <a:p>
            <a:endParaRPr lang="ru-RU" sz="1400">
              <a:latin typeface="Times New Roman" pitchFamily="18" charset="0"/>
              <a:cs typeface="Times New Roman" pitchFamily="18" charset="0"/>
            </a:endParaRPr>
          </a:p>
          <a:p>
            <a:r>
              <a:rPr lang="ru-RU" sz="1400">
                <a:latin typeface="Times New Roman" pitchFamily="18" charset="0"/>
                <a:cs typeface="Times New Roman" pitchFamily="18" charset="0"/>
              </a:rPr>
              <a:t> </a:t>
            </a:r>
            <a:endParaRPr lang="ru-RU" sz="1400"/>
          </a:p>
        </p:txBody>
      </p:sp>
      <p:sp>
        <p:nvSpPr>
          <p:cNvPr id="9225" name="Прямоугольник 9"/>
          <p:cNvSpPr>
            <a:spLocks noChangeArrowheads="1"/>
          </p:cNvSpPr>
          <p:nvPr/>
        </p:nvSpPr>
        <p:spPr bwMode="auto">
          <a:xfrm>
            <a:off x="3644900" y="3419474"/>
            <a:ext cx="3213100" cy="4536901"/>
          </a:xfrm>
          <a:prstGeom prst="rect">
            <a:avLst/>
          </a:prstGeom>
          <a:noFill/>
          <a:ln w="9525">
            <a:noFill/>
            <a:miter lim="800000"/>
            <a:headEnd/>
            <a:tailEnd/>
          </a:ln>
        </p:spPr>
        <p:txBody>
          <a:bodyPr wrap="square">
            <a:spAutoFit/>
          </a:bodyPr>
          <a:lstStyle/>
          <a:p>
            <a:r>
              <a:rPr lang="ru-RU" sz="1400" b="1" dirty="0">
                <a:solidFill>
                  <a:srgbClr val="FF0000"/>
                </a:solidFill>
                <a:latin typeface="Times New Roman" pitchFamily="18" charset="0"/>
                <a:cs typeface="Times New Roman" pitchFamily="18" charset="0"/>
              </a:rPr>
              <a:t>«Лучшая аппликация на тему «Транспорт»»</a:t>
            </a:r>
            <a:endParaRPr lang="ru-RU" sz="1200" dirty="0">
              <a:latin typeface="Times New Roman" pitchFamily="18" charset="0"/>
              <a:cs typeface="Times New Roman" pitchFamily="18" charset="0"/>
            </a:endParaRPr>
          </a:p>
          <a:p>
            <a:r>
              <a:rPr lang="ru-RU" sz="1200" dirty="0">
                <a:latin typeface="Times New Roman" pitchFamily="18" charset="0"/>
                <a:cs typeface="Times New Roman" pitchFamily="18" charset="0"/>
              </a:rPr>
              <a:t>     </a:t>
            </a:r>
            <a:r>
              <a:rPr lang="ru-RU" sz="1400" dirty="0">
                <a:latin typeface="Times New Roman" pitchFamily="18" charset="0"/>
                <a:cs typeface="Times New Roman" pitchFamily="18" charset="0"/>
              </a:rPr>
              <a:t>Предлагаем вам поучаствовать совместно с детьми  в конкурсе на лучшую поделку в технике «Аппликация» на тему «Транспорт».</a:t>
            </a:r>
          </a:p>
          <a:p>
            <a:r>
              <a:rPr lang="ru-RU" sz="1400" dirty="0">
                <a:latin typeface="Times New Roman" pitchFamily="18" charset="0"/>
                <a:cs typeface="Times New Roman" pitchFamily="18" charset="0"/>
              </a:rPr>
              <a:t>Победителя ждет приз!</a:t>
            </a:r>
          </a:p>
          <a:p>
            <a:r>
              <a:rPr lang="ru-RU" sz="1400" dirty="0">
                <a:latin typeface="Times New Roman" pitchFamily="18" charset="0"/>
                <a:cs typeface="Times New Roman" pitchFamily="18" charset="0"/>
              </a:rPr>
              <a:t>Конкурс проводится с </a:t>
            </a:r>
          </a:p>
          <a:p>
            <a:r>
              <a:rPr lang="ru-RU" sz="1400" dirty="0">
                <a:latin typeface="Times New Roman" pitchFamily="18" charset="0"/>
                <a:cs typeface="Times New Roman" pitchFamily="18" charset="0"/>
              </a:rPr>
              <a:t>15.10 по 25. 10.2013 г.</a:t>
            </a:r>
          </a:p>
          <a:p>
            <a:r>
              <a:rPr lang="ru-RU" sz="1200" b="1" i="1" dirty="0">
                <a:solidFill>
                  <a:srgbClr val="FF0000"/>
                </a:solidFill>
                <a:latin typeface="Times New Roman" pitchFamily="18" charset="0"/>
                <a:cs typeface="Times New Roman" pitchFamily="18" charset="0"/>
              </a:rPr>
              <a:t>                   </a:t>
            </a:r>
          </a:p>
          <a:p>
            <a:endParaRPr lang="ru-RU" sz="1200" b="1" i="1" dirty="0">
              <a:solidFill>
                <a:srgbClr val="FF0000"/>
              </a:solidFill>
              <a:latin typeface="Times New Roman" pitchFamily="18" charset="0"/>
              <a:cs typeface="Times New Roman" pitchFamily="18" charset="0"/>
            </a:endParaRPr>
          </a:p>
          <a:p>
            <a:r>
              <a:rPr lang="ru-RU" sz="1200" b="1" i="1" dirty="0">
                <a:solidFill>
                  <a:srgbClr val="FF0000"/>
                </a:solidFill>
                <a:latin typeface="Times New Roman" pitchFamily="18" charset="0"/>
                <a:cs typeface="Times New Roman" pitchFamily="18" charset="0"/>
              </a:rPr>
              <a:t>                                  </a:t>
            </a:r>
          </a:p>
          <a:p>
            <a:r>
              <a:rPr lang="ru-RU" sz="1200" b="1" i="1" dirty="0">
                <a:solidFill>
                  <a:srgbClr val="FF0000"/>
                </a:solidFill>
                <a:latin typeface="Times New Roman" pitchFamily="18" charset="0"/>
                <a:cs typeface="Times New Roman" pitchFamily="18" charset="0"/>
              </a:rPr>
              <a:t>                                     </a:t>
            </a:r>
          </a:p>
          <a:p>
            <a:r>
              <a:rPr lang="ru-RU" sz="1200" b="1" i="1" dirty="0">
                <a:solidFill>
                  <a:srgbClr val="FF0000"/>
                </a:solidFill>
                <a:latin typeface="Times New Roman" pitchFamily="18" charset="0"/>
                <a:cs typeface="Times New Roman" pitchFamily="18" charset="0"/>
              </a:rPr>
              <a:t>                             </a:t>
            </a:r>
            <a:r>
              <a:rPr lang="ru-RU" sz="1400" b="1" i="1" dirty="0">
                <a:solidFill>
                  <a:srgbClr val="FF0000"/>
                </a:solidFill>
                <a:latin typeface="Times New Roman" pitchFamily="18" charset="0"/>
                <a:cs typeface="Times New Roman" pitchFamily="18" charset="0"/>
              </a:rPr>
              <a:t>Итоги конкурса </a:t>
            </a:r>
          </a:p>
          <a:p>
            <a:r>
              <a:rPr lang="ru-RU" sz="1200" dirty="0">
                <a:latin typeface="Times New Roman" pitchFamily="18" charset="0"/>
                <a:cs typeface="Times New Roman" pitchFamily="18" charset="0"/>
              </a:rPr>
              <a:t>                            на лучшую поделку     </a:t>
            </a:r>
          </a:p>
          <a:p>
            <a:r>
              <a:rPr lang="ru-RU" sz="1200" b="1" dirty="0">
                <a:latin typeface="Times New Roman" pitchFamily="18" charset="0"/>
                <a:cs typeface="Times New Roman" pitchFamily="18" charset="0"/>
              </a:rPr>
              <a:t>                             «Транспорт  из природного      материала»</a:t>
            </a:r>
            <a:r>
              <a:rPr lang="ru-RU" sz="1200" dirty="0">
                <a:latin typeface="Times New Roman" pitchFamily="18" charset="0"/>
                <a:cs typeface="Times New Roman" pitchFamily="18" charset="0"/>
              </a:rPr>
              <a:t> Лучшей работой признана –      поделка семьи Максима Дьяконова </a:t>
            </a:r>
          </a:p>
          <a:p>
            <a:r>
              <a:rPr lang="ru-RU" sz="1200" dirty="0">
                <a:latin typeface="Times New Roman" pitchFamily="18" charset="0"/>
                <a:cs typeface="Times New Roman" pitchFamily="18" charset="0"/>
              </a:rPr>
              <a:t>    « Пароход» </a:t>
            </a:r>
          </a:p>
          <a:p>
            <a:endParaRPr lang="ru-RU" sz="1200" dirty="0">
              <a:latin typeface="Times New Roman" pitchFamily="18" charset="0"/>
              <a:cs typeface="Times New Roman" pitchFamily="18" charset="0"/>
            </a:endParaRPr>
          </a:p>
          <a:p>
            <a:endParaRPr lang="ru-RU" sz="1200" dirty="0">
              <a:latin typeface="Times New Roman" pitchFamily="18" charset="0"/>
              <a:cs typeface="Times New Roman" pitchFamily="18" charset="0"/>
            </a:endParaRPr>
          </a:p>
          <a:p>
            <a:endParaRPr lang="ru-RU" sz="1200" dirty="0"/>
          </a:p>
        </p:txBody>
      </p:sp>
      <p:pic>
        <p:nvPicPr>
          <p:cNvPr id="9226" name="Picture 22" descr="http://im0-tub-ru.yandex.net/i?id=618532599-35-72&amp;n=17"/>
          <p:cNvPicPr>
            <a:picLocks noChangeAspect="1" noChangeArrowheads="1"/>
          </p:cNvPicPr>
          <p:nvPr/>
        </p:nvPicPr>
        <p:blipFill>
          <a:blip r:embed="rId3" cstate="print"/>
          <a:srcRect/>
          <a:stretch>
            <a:fillRect/>
          </a:stretch>
        </p:blipFill>
        <p:spPr bwMode="auto">
          <a:xfrm>
            <a:off x="5661025" y="4787900"/>
            <a:ext cx="909638" cy="647700"/>
          </a:xfrm>
          <a:prstGeom prst="rect">
            <a:avLst/>
          </a:prstGeom>
          <a:noFill/>
          <a:ln w="9525">
            <a:noFill/>
            <a:miter lim="800000"/>
            <a:headEnd/>
            <a:tailEnd/>
          </a:ln>
        </p:spPr>
      </p:pic>
      <p:sp>
        <p:nvSpPr>
          <p:cNvPr id="9227" name="Прямоугольник 9"/>
          <p:cNvSpPr>
            <a:spLocks noChangeArrowheads="1"/>
          </p:cNvSpPr>
          <p:nvPr/>
        </p:nvSpPr>
        <p:spPr bwMode="auto">
          <a:xfrm>
            <a:off x="4005263" y="7164388"/>
            <a:ext cx="2852737" cy="492125"/>
          </a:xfrm>
          <a:prstGeom prst="rect">
            <a:avLst/>
          </a:prstGeom>
          <a:noFill/>
          <a:ln w="9525">
            <a:noFill/>
            <a:miter lim="800000"/>
            <a:headEnd/>
            <a:tailEnd/>
          </a:ln>
        </p:spPr>
        <p:txBody>
          <a:bodyPr>
            <a:spAutoFit/>
          </a:bodyPr>
          <a:lstStyle/>
          <a:p>
            <a:r>
              <a:rPr lang="ru-RU" sz="1400" b="1">
                <a:latin typeface="Times New Roman" pitchFamily="18" charset="0"/>
                <a:cs typeface="Times New Roman" pitchFamily="18" charset="0"/>
              </a:rPr>
              <a:t>  </a:t>
            </a:r>
            <a:endParaRPr lang="ru-RU" sz="1200">
              <a:latin typeface="Times New Roman" pitchFamily="18" charset="0"/>
              <a:cs typeface="Times New Roman" pitchFamily="18" charset="0"/>
            </a:endParaRPr>
          </a:p>
          <a:p>
            <a:endParaRPr lang="ru-RU" sz="1200"/>
          </a:p>
        </p:txBody>
      </p:sp>
      <p:sp>
        <p:nvSpPr>
          <p:cNvPr id="9228" name="Прямоугольник 9"/>
          <p:cNvSpPr>
            <a:spLocks noChangeArrowheads="1"/>
          </p:cNvSpPr>
          <p:nvPr/>
        </p:nvSpPr>
        <p:spPr bwMode="auto">
          <a:xfrm>
            <a:off x="4005263" y="7092950"/>
            <a:ext cx="2852737" cy="676275"/>
          </a:xfrm>
          <a:prstGeom prst="rect">
            <a:avLst/>
          </a:prstGeom>
          <a:noFill/>
          <a:ln w="9525">
            <a:noFill/>
            <a:miter lim="800000"/>
            <a:headEnd/>
            <a:tailEnd/>
          </a:ln>
        </p:spPr>
        <p:txBody>
          <a:bodyPr>
            <a:spAutoFit/>
          </a:bodyPr>
          <a:lstStyle/>
          <a:p>
            <a:r>
              <a:rPr lang="ru-RU" sz="1400" b="1">
                <a:latin typeface="Times New Roman" pitchFamily="18" charset="0"/>
                <a:cs typeface="Times New Roman" pitchFamily="18" charset="0"/>
              </a:rPr>
              <a:t> </a:t>
            </a:r>
            <a:endParaRPr lang="ru-RU" sz="1200">
              <a:latin typeface="Times New Roman" pitchFamily="18" charset="0"/>
              <a:cs typeface="Times New Roman" pitchFamily="18" charset="0"/>
            </a:endParaRPr>
          </a:p>
          <a:p>
            <a:r>
              <a:rPr lang="ru-RU" sz="1200">
                <a:latin typeface="Times New Roman" pitchFamily="18" charset="0"/>
                <a:cs typeface="Times New Roman" pitchFamily="18" charset="0"/>
              </a:rPr>
              <a:t> </a:t>
            </a:r>
          </a:p>
          <a:p>
            <a:endParaRPr lang="ru-RU" sz="1200"/>
          </a:p>
        </p:txBody>
      </p:sp>
      <p:sp>
        <p:nvSpPr>
          <p:cNvPr id="9229" name="Прямоугольник 9"/>
          <p:cNvSpPr>
            <a:spLocks noChangeArrowheads="1"/>
          </p:cNvSpPr>
          <p:nvPr/>
        </p:nvSpPr>
        <p:spPr bwMode="auto">
          <a:xfrm>
            <a:off x="3617913" y="7308304"/>
            <a:ext cx="3240087" cy="1354137"/>
          </a:xfrm>
          <a:prstGeom prst="rect">
            <a:avLst/>
          </a:prstGeom>
          <a:noFill/>
          <a:ln w="9525">
            <a:noFill/>
            <a:miter lim="800000"/>
            <a:headEnd/>
            <a:tailEnd/>
          </a:ln>
        </p:spPr>
        <p:txBody>
          <a:bodyPr>
            <a:spAutoFit/>
          </a:bodyPr>
          <a:lstStyle/>
          <a:p>
            <a:r>
              <a:rPr lang="ru-RU" sz="1400" b="1" i="1" dirty="0">
                <a:latin typeface="Times New Roman" pitchFamily="18" charset="0"/>
                <a:cs typeface="Times New Roman" pitchFamily="18" charset="0"/>
              </a:rPr>
              <a:t>Отзывы и предложения</a:t>
            </a:r>
          </a:p>
          <a:p>
            <a:r>
              <a:rPr lang="ru-RU" sz="1200" dirty="0">
                <a:latin typeface="Times New Roman" pitchFamily="18" charset="0"/>
                <a:cs typeface="Times New Roman" pitchFamily="18" charset="0"/>
              </a:rPr>
              <a:t>    </a:t>
            </a:r>
            <a:r>
              <a:rPr lang="ru-RU" sz="1100" dirty="0">
                <a:latin typeface="Times New Roman" pitchFamily="18" charset="0"/>
                <a:cs typeface="Times New Roman" pitchFamily="18" charset="0"/>
              </a:rPr>
              <a:t>Уважаемые родители и дети!</a:t>
            </a:r>
          </a:p>
          <a:p>
            <a:r>
              <a:rPr lang="ru-RU" sz="1100" dirty="0">
                <a:latin typeface="Times New Roman" pitchFamily="18" charset="0"/>
                <a:cs typeface="Times New Roman" pitchFamily="18" charset="0"/>
              </a:rPr>
              <a:t>По всем интересующим вопросам, с отзывами и предложениями просим обращаться к воспитателям группы .</a:t>
            </a:r>
          </a:p>
          <a:p>
            <a:r>
              <a:rPr lang="ru-RU" sz="1100" dirty="0">
                <a:latin typeface="Times New Roman" pitchFamily="18" charset="0"/>
                <a:cs typeface="Times New Roman" pitchFamily="18" charset="0"/>
              </a:rPr>
              <a:t>     Мы также просим принять участие в создании следующего номера нашей </a:t>
            </a:r>
            <a:r>
              <a:rPr lang="ru-RU" sz="1200" dirty="0">
                <a:latin typeface="Times New Roman" pitchFamily="18" charset="0"/>
                <a:cs typeface="Times New Roman" pitchFamily="18" charset="0"/>
              </a:rPr>
              <a:t>газеты.</a:t>
            </a:r>
            <a:endParaRPr lang="ru-RU" sz="1200" dirty="0"/>
          </a:p>
        </p:txBody>
      </p:sp>
      <p:pic>
        <p:nvPicPr>
          <p:cNvPr id="9230" name="Picture 19" descr="http://im3-tub-ru.yandex.net/i?id=79116791-11-72&amp;n=21">
            <a:hlinkClick r:id="rId4"/>
          </p:cNvPr>
          <p:cNvPicPr>
            <a:picLocks noChangeAspect="1" noChangeArrowheads="1"/>
          </p:cNvPicPr>
          <p:nvPr/>
        </p:nvPicPr>
        <p:blipFill>
          <a:blip r:embed="rId5" cstate="print"/>
          <a:srcRect/>
          <a:stretch>
            <a:fillRect/>
          </a:stretch>
        </p:blipFill>
        <p:spPr bwMode="auto">
          <a:xfrm>
            <a:off x="115888" y="2843213"/>
            <a:ext cx="1009650" cy="1428750"/>
          </a:xfrm>
          <a:prstGeom prst="rect">
            <a:avLst/>
          </a:prstGeom>
          <a:noFill/>
          <a:ln w="9525">
            <a:noFill/>
            <a:miter lim="800000"/>
            <a:headEnd/>
            <a:tailEnd/>
          </a:ln>
        </p:spPr>
      </p:pic>
      <p:pic>
        <p:nvPicPr>
          <p:cNvPr id="9231" name="Picture 2" descr="http://im5-tub-ru.yandex.net/i?id=300006078-66-72"/>
          <p:cNvPicPr>
            <a:picLocks noChangeAspect="1" noChangeArrowheads="1"/>
          </p:cNvPicPr>
          <p:nvPr/>
        </p:nvPicPr>
        <p:blipFill>
          <a:blip r:embed="rId6" cstate="print"/>
          <a:srcRect/>
          <a:stretch>
            <a:fillRect/>
          </a:stretch>
        </p:blipFill>
        <p:spPr bwMode="auto">
          <a:xfrm>
            <a:off x="4581525" y="2268538"/>
            <a:ext cx="2016125" cy="1006475"/>
          </a:xfrm>
          <a:prstGeom prst="rect">
            <a:avLst/>
          </a:prstGeom>
          <a:noFill/>
          <a:ln w="9525">
            <a:noFill/>
            <a:miter lim="800000"/>
            <a:headEnd/>
            <a:tailEnd/>
          </a:ln>
        </p:spPr>
      </p:pic>
      <p:sp>
        <p:nvSpPr>
          <p:cNvPr id="9232" name="WordArt 15"/>
          <p:cNvSpPr>
            <a:spLocks noChangeArrowheads="1" noChangeShapeType="1" noTextEdit="1"/>
          </p:cNvSpPr>
          <p:nvPr/>
        </p:nvSpPr>
        <p:spPr bwMode="auto">
          <a:xfrm>
            <a:off x="4868863" y="5292725"/>
            <a:ext cx="1800225" cy="431800"/>
          </a:xfrm>
          <a:prstGeom prst="rect">
            <a:avLst/>
          </a:prstGeom>
        </p:spPr>
        <p:txBody>
          <a:bodyPr wrap="none" fromWordArt="1">
            <a:prstTxWarp prst="textCurveUp">
              <a:avLst>
                <a:gd name="adj" fmla="val 35787"/>
              </a:avLst>
            </a:prstTxWarp>
          </a:bodyPr>
          <a:lstStyle/>
          <a:p>
            <a:pPr algn="ctr">
              <a:defRPr/>
            </a:pPr>
            <a:r>
              <a:rPr lang="ru-RU" sz="3600" b="1" kern="10" dirty="0">
                <a:ln w="9525">
                  <a:solidFill>
                    <a:srgbClr val="993366"/>
                  </a:solidFill>
                  <a:round/>
                  <a:headEnd/>
                  <a:tailEnd/>
                </a:ln>
                <a:gradFill rotWithShape="1">
                  <a:gsLst>
                    <a:gs pos="0">
                      <a:srgbClr val="FF9933"/>
                    </a:gs>
                    <a:gs pos="100000">
                      <a:srgbClr val="FF0000"/>
                    </a:gs>
                  </a:gsLst>
                  <a:path path="rect">
                    <a:fillToRect l="50000" t="50000" r="50000" b="50000"/>
                  </a:path>
                </a:gradFill>
                <a:effectLst>
                  <a:outerShdw dist="35921" dir="2700000" algn="ctr" rotWithShape="0">
                    <a:srgbClr val="C0C0C0">
                      <a:alpha val="79999"/>
                    </a:srgbClr>
                  </a:outerShdw>
                </a:effectLst>
                <a:latin typeface="Times New Roman" pitchFamily="18" charset="0"/>
                <a:cs typeface="Times New Roman" pitchFamily="18" charset="0"/>
              </a:rPr>
              <a:t>Поздравляем</a:t>
            </a:r>
            <a:r>
              <a:rPr lang="ru-RU" sz="3600" b="1" kern="10" dirty="0">
                <a:ln w="9525">
                  <a:solidFill>
                    <a:srgbClr val="993366"/>
                  </a:solidFill>
                  <a:round/>
                  <a:headEnd/>
                  <a:tailEnd/>
                </a:ln>
                <a:gradFill rotWithShape="1">
                  <a:gsLst>
                    <a:gs pos="0">
                      <a:srgbClr val="FF9933"/>
                    </a:gs>
                    <a:gs pos="100000">
                      <a:srgbClr val="FF0000"/>
                    </a:gs>
                  </a:gsLst>
                  <a:path path="rect">
                    <a:fillToRect l="50000" t="50000" r="50000" b="50000"/>
                  </a:path>
                </a:gradFill>
                <a:effectLst>
                  <a:outerShdw dist="35921" dir="2700000" algn="ctr" rotWithShape="0">
                    <a:srgbClr val="C0C0C0">
                      <a:alpha val="79999"/>
                    </a:srgbClr>
                  </a:outerShdw>
                </a:effectLst>
                <a:latin typeface="Monotype Corsiva"/>
              </a:rPr>
              <a:t>!</a:t>
            </a:r>
          </a:p>
        </p:txBody>
      </p:sp>
      <p:pic>
        <p:nvPicPr>
          <p:cNvPr id="9233" name="Picture 4" descr="http://im4-tub-ru.yandex.net/i?id=484771527-53-72&amp;n=21">
            <a:hlinkClick r:id="rId7"/>
          </p:cNvPr>
          <p:cNvPicPr>
            <a:picLocks noChangeAspect="1" noChangeArrowheads="1"/>
          </p:cNvPicPr>
          <p:nvPr/>
        </p:nvPicPr>
        <p:blipFill>
          <a:blip r:embed="rId8" cstate="print"/>
          <a:srcRect/>
          <a:stretch>
            <a:fillRect/>
          </a:stretch>
        </p:blipFill>
        <p:spPr bwMode="auto">
          <a:xfrm>
            <a:off x="115888" y="5795963"/>
            <a:ext cx="3313112" cy="3240087"/>
          </a:xfrm>
          <a:prstGeom prst="rect">
            <a:avLst/>
          </a:prstGeom>
          <a:noFill/>
          <a:ln w="9525">
            <a:noFill/>
            <a:miter lim="800000"/>
            <a:headEnd/>
            <a:tailEnd/>
          </a:ln>
        </p:spPr>
      </p:pic>
      <p:sp>
        <p:nvSpPr>
          <p:cNvPr id="9234" name="WordArt 15"/>
          <p:cNvSpPr>
            <a:spLocks noChangeArrowheads="1" noChangeShapeType="1" noTextEdit="1"/>
          </p:cNvSpPr>
          <p:nvPr/>
        </p:nvSpPr>
        <p:spPr bwMode="auto">
          <a:xfrm>
            <a:off x="4797425" y="5724525"/>
            <a:ext cx="1800225" cy="358775"/>
          </a:xfrm>
          <a:prstGeom prst="rect">
            <a:avLst/>
          </a:prstGeom>
        </p:spPr>
        <p:txBody>
          <a:bodyPr wrap="none" fromWordArt="1">
            <a:prstTxWarp prst="textCurveUp">
              <a:avLst>
                <a:gd name="adj" fmla="val 35787"/>
              </a:avLst>
            </a:prstTxWarp>
          </a:bodyPr>
          <a:lstStyle/>
          <a:p>
            <a:pPr algn="ctr"/>
            <a:r>
              <a:rPr lang="ru-RU" sz="3600" b="1" kern="10">
                <a:ln w="9525">
                  <a:solidFill>
                    <a:srgbClr val="993366"/>
                  </a:solidFill>
                  <a:round/>
                  <a:headEnd/>
                  <a:tailEnd/>
                </a:ln>
                <a:gradFill rotWithShape="1">
                  <a:gsLst>
                    <a:gs pos="0">
                      <a:srgbClr val="FF9933"/>
                    </a:gs>
                    <a:gs pos="100000">
                      <a:srgbClr val="FF0000"/>
                    </a:gs>
                  </a:gsLst>
                  <a:path path="rect">
                    <a:fillToRect l="50000" t="50000" r="50000" b="50000"/>
                  </a:path>
                </a:gradFill>
                <a:effectLst>
                  <a:outerShdw dist="35921" dir="2700000" algn="ctr" rotWithShape="0">
                    <a:srgbClr val="C0C0C0">
                      <a:alpha val="79999"/>
                    </a:srgbClr>
                  </a:outerShdw>
                </a:effectLst>
                <a:latin typeface="Times New Roman"/>
                <a:cs typeface="Times New Roman"/>
              </a:rPr>
              <a:t>Молодцы!</a:t>
            </a:r>
          </a:p>
        </p:txBody>
      </p:sp>
      <p:pic>
        <p:nvPicPr>
          <p:cNvPr id="9235" name="Picture 20" descr="http://im8-tub-ru.yandex.net/i?id=602623403-31-72&amp;n=21">
            <a:hlinkClick r:id="rId9"/>
          </p:cNvPr>
          <p:cNvPicPr>
            <a:picLocks noChangeAspect="1" noChangeArrowheads="1"/>
          </p:cNvPicPr>
          <p:nvPr/>
        </p:nvPicPr>
        <p:blipFill>
          <a:blip r:embed="rId10" cstate="print"/>
          <a:srcRect/>
          <a:stretch>
            <a:fillRect/>
          </a:stretch>
        </p:blipFill>
        <p:spPr bwMode="auto">
          <a:xfrm>
            <a:off x="4652963" y="107950"/>
            <a:ext cx="1944687" cy="1368425"/>
          </a:xfrm>
          <a:prstGeom prst="rect">
            <a:avLst/>
          </a:prstGeom>
          <a:noFill/>
          <a:ln w="9525">
            <a:noFill/>
            <a:miter lim="800000"/>
            <a:headEnd/>
            <a:tailEnd/>
          </a:ln>
        </p:spPr>
      </p:pic>
      <p:pic>
        <p:nvPicPr>
          <p:cNvPr id="9236" name="Picture 24" descr="C:\Users\Павлозавр\Desktop\разобрать\цветы\лилии.png"/>
          <p:cNvPicPr>
            <a:picLocks noChangeAspect="1" noChangeArrowheads="1"/>
          </p:cNvPicPr>
          <p:nvPr/>
        </p:nvPicPr>
        <p:blipFill>
          <a:blip r:embed="rId11" cstate="print"/>
          <a:srcRect/>
          <a:stretch>
            <a:fillRect/>
          </a:stretch>
        </p:blipFill>
        <p:spPr bwMode="auto">
          <a:xfrm>
            <a:off x="3716338" y="5508625"/>
            <a:ext cx="1081087" cy="1150938"/>
          </a:xfrm>
          <a:prstGeom prst="rect">
            <a:avLst/>
          </a:prstGeom>
          <a:noFill/>
          <a:ln w="9525">
            <a:noFill/>
            <a:miter lim="800000"/>
            <a:headEnd/>
            <a:tailEnd/>
          </a:ln>
        </p:spPr>
      </p:pic>
      <p:pic>
        <p:nvPicPr>
          <p:cNvPr id="9237" name="Picture 22" descr="http://im4-tub-ru.yandex.net/i?id=124066361-55-72&amp;n=21">
            <a:hlinkClick r:id="rId12"/>
          </p:cNvPr>
          <p:cNvPicPr>
            <a:picLocks noChangeAspect="1" noChangeArrowheads="1"/>
          </p:cNvPicPr>
          <p:nvPr/>
        </p:nvPicPr>
        <p:blipFill>
          <a:blip r:embed="rId13" cstate="print"/>
          <a:srcRect/>
          <a:stretch>
            <a:fillRect/>
          </a:stretch>
        </p:blipFill>
        <p:spPr bwMode="auto">
          <a:xfrm rot="10640486">
            <a:off x="1065213" y="1204913"/>
            <a:ext cx="757237" cy="587375"/>
          </a:xfrm>
          <a:prstGeom prst="rect">
            <a:avLst/>
          </a:prstGeom>
          <a:noFill/>
          <a:ln w="9525">
            <a:noFill/>
            <a:miter lim="800000"/>
            <a:headEnd/>
            <a:tailEnd/>
          </a:ln>
        </p:spPr>
      </p:pic>
      <p:pic>
        <p:nvPicPr>
          <p:cNvPr id="9238" name="Picture 22" descr="http://im4-tub-ru.yandex.net/i?id=124066361-55-72&amp;n=21">
            <a:hlinkClick r:id="rId12"/>
          </p:cNvPr>
          <p:cNvPicPr>
            <a:picLocks noChangeAspect="1" noChangeArrowheads="1"/>
          </p:cNvPicPr>
          <p:nvPr/>
        </p:nvPicPr>
        <p:blipFill>
          <a:blip r:embed="rId14" cstate="print"/>
          <a:srcRect/>
          <a:stretch>
            <a:fillRect/>
          </a:stretch>
        </p:blipFill>
        <p:spPr bwMode="auto">
          <a:xfrm rot="422484">
            <a:off x="1446213" y="434975"/>
            <a:ext cx="684212" cy="579438"/>
          </a:xfrm>
          <a:prstGeom prst="rect">
            <a:avLst/>
          </a:prstGeom>
          <a:noFill/>
          <a:ln w="9525">
            <a:noFill/>
            <a:miter lim="800000"/>
            <a:headEnd/>
            <a:tailEnd/>
          </a:ln>
        </p:spPr>
      </p:pic>
      <p:pic>
        <p:nvPicPr>
          <p:cNvPr id="9239" name="Picture 22" descr="http://im4-tub-ru.yandex.net/i?id=124066361-55-72&amp;n=21">
            <a:hlinkClick r:id="rId12"/>
          </p:cNvPr>
          <p:cNvPicPr>
            <a:picLocks noChangeAspect="1" noChangeArrowheads="1"/>
          </p:cNvPicPr>
          <p:nvPr/>
        </p:nvPicPr>
        <p:blipFill>
          <a:blip r:embed="rId15" cstate="print"/>
          <a:srcRect/>
          <a:stretch>
            <a:fillRect/>
          </a:stretch>
        </p:blipFill>
        <p:spPr bwMode="auto">
          <a:xfrm rot="10640486">
            <a:off x="6305550" y="3576638"/>
            <a:ext cx="533400" cy="347662"/>
          </a:xfrm>
          <a:prstGeom prst="rect">
            <a:avLst/>
          </a:prstGeom>
          <a:noFill/>
          <a:ln w="9525">
            <a:noFill/>
            <a:miter lim="800000"/>
            <a:headEnd/>
            <a:tailEnd/>
          </a:ln>
        </p:spPr>
      </p:pic>
      <p:pic>
        <p:nvPicPr>
          <p:cNvPr id="9240" name="Picture 20" descr="http://im3-tub-ru.yandex.net/i?id=277628069-19-72&amp;n=21">
            <a:hlinkClick r:id="rId16"/>
          </p:cNvPr>
          <p:cNvPicPr>
            <a:picLocks noChangeAspect="1" noChangeArrowheads="1"/>
          </p:cNvPicPr>
          <p:nvPr/>
        </p:nvPicPr>
        <p:blipFill>
          <a:blip r:embed="rId17" cstate="print"/>
          <a:srcRect/>
          <a:stretch>
            <a:fillRect/>
          </a:stretch>
        </p:blipFill>
        <p:spPr bwMode="auto">
          <a:xfrm>
            <a:off x="3141663" y="2484438"/>
            <a:ext cx="1150937" cy="863600"/>
          </a:xfrm>
          <a:prstGeom prst="rect">
            <a:avLst/>
          </a:prstGeom>
          <a:noFill/>
          <a:ln w="9525">
            <a:noFill/>
            <a:miter lim="800000"/>
            <a:headEnd/>
            <a:tailEnd/>
          </a:ln>
        </p:spPr>
      </p:pic>
      <p:pic>
        <p:nvPicPr>
          <p:cNvPr id="9241" name="Picture 20" descr="http://im3-tub-ru.yandex.net/i?id=277628069-19-72&amp;n=21">
            <a:hlinkClick r:id="rId16"/>
          </p:cNvPr>
          <p:cNvPicPr>
            <a:picLocks noChangeAspect="1" noChangeArrowheads="1"/>
          </p:cNvPicPr>
          <p:nvPr/>
        </p:nvPicPr>
        <p:blipFill>
          <a:blip r:embed="rId18" cstate="print"/>
          <a:srcRect/>
          <a:stretch>
            <a:fillRect/>
          </a:stretch>
        </p:blipFill>
        <p:spPr bwMode="auto">
          <a:xfrm>
            <a:off x="6137275" y="8351838"/>
            <a:ext cx="720725" cy="792162"/>
          </a:xfrm>
          <a:prstGeom prst="rect">
            <a:avLst/>
          </a:prstGeom>
          <a:noFill/>
          <a:ln w="9525">
            <a:noFill/>
            <a:miter lim="800000"/>
            <a:headEnd/>
            <a:tailEnd/>
          </a:ln>
        </p:spPr>
      </p:pic>
      <p:pic>
        <p:nvPicPr>
          <p:cNvPr id="9242" name="Picture 22" descr="http://im4-tub-ru.yandex.net/i?id=124066361-55-72&amp;n=21">
            <a:hlinkClick r:id="rId12"/>
          </p:cNvPr>
          <p:cNvPicPr>
            <a:picLocks noChangeAspect="1" noChangeArrowheads="1"/>
          </p:cNvPicPr>
          <p:nvPr/>
        </p:nvPicPr>
        <p:blipFill>
          <a:blip r:embed="rId19" cstate="print"/>
          <a:srcRect/>
          <a:stretch>
            <a:fillRect/>
          </a:stretch>
        </p:blipFill>
        <p:spPr bwMode="auto">
          <a:xfrm rot="439752">
            <a:off x="6029325" y="7032625"/>
            <a:ext cx="534988" cy="349250"/>
          </a:xfrm>
          <a:prstGeom prst="rect">
            <a:avLst/>
          </a:prstGeom>
          <a:noFill/>
          <a:ln w="9525">
            <a:noFill/>
            <a:miter lim="800000"/>
            <a:headEnd/>
            <a:tailEnd/>
          </a:ln>
        </p:spPr>
      </p:pic>
      <p:pic>
        <p:nvPicPr>
          <p:cNvPr id="9243" name="Picture 16" descr="http://im7-tub-ru.yandex.net/i?id=432313554-63-72&amp;n=21">
            <a:hlinkClick r:id="rId20"/>
          </p:cNvPr>
          <p:cNvPicPr>
            <a:picLocks noChangeAspect="1" noChangeArrowheads="1"/>
          </p:cNvPicPr>
          <p:nvPr/>
        </p:nvPicPr>
        <p:blipFill>
          <a:blip r:embed="rId21" cstate="print"/>
          <a:srcRect/>
          <a:stretch>
            <a:fillRect/>
          </a:stretch>
        </p:blipFill>
        <p:spPr bwMode="auto">
          <a:xfrm rot="4578701">
            <a:off x="3958432" y="-72232"/>
            <a:ext cx="323850" cy="601663"/>
          </a:xfrm>
          <a:prstGeom prst="rect">
            <a:avLst/>
          </a:prstGeom>
          <a:noFill/>
          <a:ln w="9525">
            <a:noFill/>
            <a:miter lim="800000"/>
            <a:headEnd/>
            <a:tailEnd/>
          </a:ln>
        </p:spPr>
      </p:pic>
      <p:sp>
        <p:nvSpPr>
          <p:cNvPr id="9244" name="Прямоугольник 29"/>
          <p:cNvSpPr>
            <a:spLocks noChangeArrowheads="1"/>
          </p:cNvSpPr>
          <p:nvPr/>
        </p:nvSpPr>
        <p:spPr bwMode="auto">
          <a:xfrm>
            <a:off x="115888" y="1692275"/>
            <a:ext cx="3429000" cy="1168400"/>
          </a:xfrm>
          <a:prstGeom prst="rect">
            <a:avLst/>
          </a:prstGeom>
          <a:noFill/>
          <a:ln w="9525">
            <a:noFill/>
            <a:miter lim="800000"/>
            <a:headEnd/>
            <a:tailEnd/>
          </a:ln>
        </p:spPr>
        <p:txBody>
          <a:bodyPr>
            <a:spAutoFit/>
          </a:bodyPr>
          <a:lstStyle/>
          <a:p>
            <a:r>
              <a:rPr lang="ru-RU" sz="1400" b="1">
                <a:latin typeface="Times New Roman" pitchFamily="18" charset="0"/>
                <a:cs typeface="Times New Roman" pitchFamily="18" charset="0"/>
              </a:rPr>
              <a:t>Знак "Место стоянки":</a:t>
            </a:r>
          </a:p>
          <a:p>
            <a:r>
              <a:rPr lang="ru-RU" sz="1400">
                <a:latin typeface="Times New Roman" pitchFamily="18" charset="0"/>
                <a:cs typeface="Times New Roman" pitchFamily="18" charset="0"/>
              </a:rPr>
              <a:t>Коль водитель вышел весь,</a:t>
            </a:r>
            <a:br>
              <a:rPr lang="ru-RU" sz="1400">
                <a:latin typeface="Times New Roman" pitchFamily="18" charset="0"/>
                <a:cs typeface="Times New Roman" pitchFamily="18" charset="0"/>
              </a:rPr>
            </a:br>
            <a:r>
              <a:rPr lang="ru-RU" sz="1400">
                <a:latin typeface="Times New Roman" pitchFamily="18" charset="0"/>
                <a:cs typeface="Times New Roman" pitchFamily="18" charset="0"/>
              </a:rPr>
              <a:t>Ставит он машину здесь,</a:t>
            </a:r>
            <a:br>
              <a:rPr lang="ru-RU" sz="1400">
                <a:latin typeface="Times New Roman" pitchFamily="18" charset="0"/>
                <a:cs typeface="Times New Roman" pitchFamily="18" charset="0"/>
              </a:rPr>
            </a:br>
            <a:r>
              <a:rPr lang="ru-RU" sz="1400">
                <a:latin typeface="Times New Roman" pitchFamily="18" charset="0"/>
                <a:cs typeface="Times New Roman" pitchFamily="18" charset="0"/>
              </a:rPr>
              <a:t>Чтоб, не нужная ему,</a:t>
            </a:r>
            <a:br>
              <a:rPr lang="ru-RU" sz="1400">
                <a:latin typeface="Times New Roman" pitchFamily="18" charset="0"/>
                <a:cs typeface="Times New Roman" pitchFamily="18" charset="0"/>
              </a:rPr>
            </a:br>
            <a:r>
              <a:rPr lang="ru-RU" sz="1400">
                <a:latin typeface="Times New Roman" pitchFamily="18" charset="0"/>
                <a:cs typeface="Times New Roman" pitchFamily="18" charset="0"/>
              </a:rPr>
              <a:t>Не мешала никому.</a:t>
            </a:r>
          </a:p>
        </p:txBody>
      </p:sp>
      <p:pic>
        <p:nvPicPr>
          <p:cNvPr id="9245" name="Рисунок 71" descr="Стихи о дорожных знаках. Дорожный знак. Место стоянки."/>
          <p:cNvPicPr>
            <a:picLocks noChangeAspect="1" noChangeArrowheads="1"/>
          </p:cNvPicPr>
          <p:nvPr/>
        </p:nvPicPr>
        <p:blipFill>
          <a:blip r:embed="rId22" cstate="print"/>
          <a:srcRect/>
          <a:stretch>
            <a:fillRect/>
          </a:stretch>
        </p:blipFill>
        <p:spPr bwMode="auto">
          <a:xfrm>
            <a:off x="2133600" y="395288"/>
            <a:ext cx="1295400" cy="1296987"/>
          </a:xfrm>
          <a:prstGeom prst="rect">
            <a:avLst/>
          </a:prstGeom>
          <a:noFill/>
          <a:ln w="9525">
            <a:noFill/>
            <a:miter lim="800000"/>
            <a:headEnd/>
            <a:tailEnd/>
          </a:ln>
        </p:spPr>
      </p:pic>
      <p:pic>
        <p:nvPicPr>
          <p:cNvPr id="9246" name="Picture 22" descr="http://im4-tub-ru.yandex.net/i?id=124066361-55-72&amp;n=21">
            <a:hlinkClick r:id="rId12"/>
          </p:cNvPr>
          <p:cNvPicPr>
            <a:picLocks noChangeAspect="1" noChangeArrowheads="1"/>
          </p:cNvPicPr>
          <p:nvPr/>
        </p:nvPicPr>
        <p:blipFill>
          <a:blip r:embed="rId14" cstate="print"/>
          <a:srcRect/>
          <a:stretch>
            <a:fillRect/>
          </a:stretch>
        </p:blipFill>
        <p:spPr bwMode="auto">
          <a:xfrm rot="422484">
            <a:off x="2525713" y="1947863"/>
            <a:ext cx="684212" cy="579437"/>
          </a:xfrm>
          <a:prstGeom prst="rect">
            <a:avLst/>
          </a:prstGeom>
          <a:noFill/>
          <a:ln w="9525">
            <a:noFill/>
            <a:miter lim="800000"/>
            <a:headEnd/>
            <a:tailEnd/>
          </a:ln>
        </p:spPr>
      </p:pic>
      <p:pic>
        <p:nvPicPr>
          <p:cNvPr id="9247" name="Picture 22" descr="http://im4-tub-ru.yandex.net/i?id=124066361-55-72&amp;n=21">
            <a:hlinkClick r:id="rId12"/>
          </p:cNvPr>
          <p:cNvPicPr>
            <a:picLocks noChangeAspect="1" noChangeArrowheads="1"/>
          </p:cNvPicPr>
          <p:nvPr/>
        </p:nvPicPr>
        <p:blipFill>
          <a:blip r:embed="rId23" cstate="print"/>
          <a:srcRect/>
          <a:stretch>
            <a:fillRect/>
          </a:stretch>
        </p:blipFill>
        <p:spPr bwMode="auto">
          <a:xfrm rot="-4726425">
            <a:off x="3458369" y="815181"/>
            <a:ext cx="987425" cy="779463"/>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838</Words>
  <Application>Microsoft Office PowerPoint</Application>
  <PresentationFormat>Экран (4:3)</PresentationFormat>
  <Paragraphs>117</Paragraphs>
  <Slides>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vt:i4>
      </vt:variant>
    </vt:vector>
  </HeadingPairs>
  <TitlesOfParts>
    <vt:vector size="5" baseType="lpstr">
      <vt:lpstr>Тема Office</vt:lpstr>
      <vt:lpstr> </vt:lpstr>
      <vt:lpstr>Слайд 2</vt:lpstr>
      <vt:lpstr>Слайд 3</vt:lpstr>
      <vt:lpstr>Слайд 4</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Admin</dc:creator>
  <cp:lastModifiedBy>Admin</cp:lastModifiedBy>
  <cp:revision>1</cp:revision>
  <dcterms:created xsi:type="dcterms:W3CDTF">2014-12-02T05:01:23Z</dcterms:created>
  <dcterms:modified xsi:type="dcterms:W3CDTF">2014-12-02T05:03:55Z</dcterms:modified>
</cp:coreProperties>
</file>